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68" r:id="rId3"/>
    <p:sldId id="274" r:id="rId4"/>
    <p:sldId id="275" r:id="rId5"/>
    <p:sldId id="276" r:id="rId6"/>
    <p:sldId id="288" r:id="rId7"/>
    <p:sldId id="267" r:id="rId8"/>
    <p:sldId id="277" r:id="rId9"/>
    <p:sldId id="289" r:id="rId10"/>
    <p:sldId id="278" r:id="rId11"/>
    <p:sldId id="279" r:id="rId12"/>
    <p:sldId id="280" r:id="rId13"/>
    <p:sldId id="281" r:id="rId14"/>
    <p:sldId id="287" r:id="rId15"/>
    <p:sldId id="285" r:id="rId16"/>
    <p:sldId id="286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12" autoAdjust="0"/>
    <p:restoredTop sz="94660"/>
  </p:normalViewPr>
  <p:slideViewPr>
    <p:cSldViewPr>
      <p:cViewPr varScale="1">
        <p:scale>
          <a:sx n="65" d="100"/>
          <a:sy n="65" d="100"/>
        </p:scale>
        <p:origin x="-15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5FD09-E8DD-4485-A8C5-CAD1BDBFC879}" type="datetimeFigureOut">
              <a:rPr lang="zh-CN" altLang="en-US" smtClean="0"/>
              <a:pPr/>
              <a:t>2016/4/10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1F98-BD6F-4BEB-80F2-D8071099D5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5FD09-E8DD-4485-A8C5-CAD1BDBFC879}" type="datetimeFigureOut">
              <a:rPr lang="zh-CN" altLang="en-US" smtClean="0"/>
              <a:pPr/>
              <a:t>2016/4/10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1F98-BD6F-4BEB-80F2-D8071099D5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5FD09-E8DD-4485-A8C5-CAD1BDBFC879}" type="datetimeFigureOut">
              <a:rPr lang="zh-CN" altLang="en-US" smtClean="0"/>
              <a:pPr/>
              <a:t>2016/4/10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1F98-BD6F-4BEB-80F2-D8071099D5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5FD09-E8DD-4485-A8C5-CAD1BDBFC879}" type="datetimeFigureOut">
              <a:rPr lang="zh-CN" altLang="en-US" smtClean="0"/>
              <a:pPr/>
              <a:t>2016/4/10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1F98-BD6F-4BEB-80F2-D8071099D5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5FD09-E8DD-4485-A8C5-CAD1BDBFC879}" type="datetimeFigureOut">
              <a:rPr lang="zh-CN" altLang="en-US" smtClean="0"/>
              <a:pPr/>
              <a:t>2016/4/10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1F98-BD6F-4BEB-80F2-D8071099D5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5FD09-E8DD-4485-A8C5-CAD1BDBFC879}" type="datetimeFigureOut">
              <a:rPr lang="zh-CN" altLang="en-US" smtClean="0"/>
              <a:pPr/>
              <a:t>2016/4/10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1F98-BD6F-4BEB-80F2-D8071099D5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5FD09-E8DD-4485-A8C5-CAD1BDBFC879}" type="datetimeFigureOut">
              <a:rPr lang="zh-CN" altLang="en-US" smtClean="0"/>
              <a:pPr/>
              <a:t>2016/4/10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1F98-BD6F-4BEB-80F2-D8071099D5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5FD09-E8DD-4485-A8C5-CAD1BDBFC879}" type="datetimeFigureOut">
              <a:rPr lang="zh-CN" altLang="en-US" smtClean="0"/>
              <a:pPr/>
              <a:t>2016/4/10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1F98-BD6F-4BEB-80F2-D8071099D5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5FD09-E8DD-4485-A8C5-CAD1BDBFC879}" type="datetimeFigureOut">
              <a:rPr lang="zh-CN" altLang="en-US" smtClean="0"/>
              <a:pPr/>
              <a:t>2016/4/10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1F98-BD6F-4BEB-80F2-D8071099D5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5FD09-E8DD-4485-A8C5-CAD1BDBFC879}" type="datetimeFigureOut">
              <a:rPr lang="zh-CN" altLang="en-US" smtClean="0"/>
              <a:pPr/>
              <a:t>2016/4/10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1F98-BD6F-4BEB-80F2-D8071099D5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5FD09-E8DD-4485-A8C5-CAD1BDBFC879}" type="datetimeFigureOut">
              <a:rPr lang="zh-CN" altLang="en-US" smtClean="0"/>
              <a:pPr/>
              <a:t>2016/4/10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1F98-BD6F-4BEB-80F2-D8071099D5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5FD09-E8DD-4485-A8C5-CAD1BDBFC879}" type="datetimeFigureOut">
              <a:rPr lang="zh-CN" altLang="en-US" smtClean="0"/>
              <a:pPr/>
              <a:t>2016/4/10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81F98-BD6F-4BEB-80F2-D8071099D5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hy\Desktop\&#19968;&#24072;&#19968;&#20248;&#35838;PPT\&#39532;&#26031;&#28037;&#65306;&#27785;&#24605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hhy\Desktop\&#19968;&#24072;&#19968;&#20248;&#35838;PPT\Morning_Mood.mp3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hy\Desktop\&#19968;&#24072;&#19968;&#20248;&#35838;PPT\1.mp3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45" y="0"/>
            <a:ext cx="8970909" cy="6858000"/>
          </a:xfrm>
          <a:prstGeom prst="rect">
            <a:avLst/>
          </a:prstGeom>
        </p:spPr>
      </p:pic>
      <p:pic>
        <p:nvPicPr>
          <p:cNvPr id="2" name="图片 1" descr="图片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0"/>
            <a:ext cx="8186252" cy="5650525"/>
          </a:xfrm>
          <a:prstGeom prst="rect">
            <a:avLst/>
          </a:prstGeom>
        </p:spPr>
      </p:pic>
      <p:pic>
        <p:nvPicPr>
          <p:cNvPr id="4" name="马斯涅：沉思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215338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numSld="5">
                <p:cTn id="7" repeatCount="4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080" name="Picture 3" descr="87H58PICPRp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</p:spPr>
        </p:pic>
        <p:sp>
          <p:nvSpPr>
            <p:cNvPr id="3081" name="AutoShape 12"/>
            <p:cNvSpPr>
              <a:spLocks noChangeArrowheads="1"/>
            </p:cNvSpPr>
            <p:nvPr/>
          </p:nvSpPr>
          <p:spPr bwMode="auto">
            <a:xfrm>
              <a:off x="96" y="144"/>
              <a:ext cx="5568" cy="4032"/>
            </a:xfrm>
            <a:prstGeom prst="flowChartAlternateProcess">
              <a:avLst/>
            </a:prstGeom>
            <a:solidFill>
              <a:schemeClr val="bg1">
                <a:alpha val="83920"/>
              </a:schemeClr>
            </a:solidFill>
            <a:ln w="76200">
              <a:solidFill>
                <a:schemeClr val="bg1"/>
              </a:solidFill>
              <a:prstDash val="sysDot"/>
              <a:miter lim="800000"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pitchFamily="34" charset="0"/>
                <a:buNone/>
              </a:pPr>
              <a:endParaRPr lang="zh-CN" altLang="zh-CN" dirty="0"/>
            </a:p>
          </p:txBody>
        </p:sp>
      </p:grpSp>
      <p:pic>
        <p:nvPicPr>
          <p:cNvPr id="11" name="图片 10" descr="u=2601115258,2876840566&amp;fm=21&amp;gp=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3" y="1"/>
            <a:ext cx="1643073" cy="110968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785918" y="857232"/>
            <a:ext cx="6340197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latin typeface="隶书" pitchFamily="49" charset="-122"/>
                <a:ea typeface="隶书" pitchFamily="49" charset="-122"/>
              </a:rPr>
              <a:t>古诗</a:t>
            </a:r>
            <a:r>
              <a:rPr lang="zh-CN" altLang="en-US" sz="4000" dirty="0" smtClean="0">
                <a:latin typeface="隶书" pitchFamily="49" charset="-122"/>
                <a:ea typeface="隶书" pitchFamily="49" charset="-122"/>
              </a:rPr>
              <a:t>教学与网络技术的融合</a:t>
            </a:r>
            <a:endParaRPr lang="zh-CN" altLang="zh-CN" sz="4000" dirty="0" smtClean="0">
              <a:latin typeface="隶书" pitchFamily="49" charset="-122"/>
              <a:ea typeface="隶书" pitchFamily="49" charset="-122"/>
            </a:endParaRPr>
          </a:p>
          <a:p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42910" y="1785926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优质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的数字资源必须要更好地为学科服务，必须要凸显学科</a:t>
            </a:r>
            <a:r>
              <a:rPr lang="zh-CN" alt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特点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36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4348" y="3143248"/>
            <a:ext cx="7429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利用</a:t>
            </a: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网络、多媒体技术呈现生动的情境，以激发学生研究兴趣及潜能，给学生提供学习的</a:t>
            </a:r>
            <a:r>
              <a:rPr lang="zh-CN" alt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挑战。</a:t>
            </a:r>
            <a:endParaRPr lang="zh-CN" alt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4" name="图片 13" descr="11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4619648"/>
            <a:ext cx="3167063" cy="2095500"/>
          </a:xfrm>
          <a:prstGeom prst="rect">
            <a:avLst/>
          </a:prstGeom>
        </p:spPr>
      </p:pic>
      <p:pic>
        <p:nvPicPr>
          <p:cNvPr id="15" name="图片 14" descr="11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52" y="4619648"/>
            <a:ext cx="3167063" cy="20955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080" name="Picture 3" descr="87H58PICPRp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1" name="AutoShape 12"/>
            <p:cNvSpPr>
              <a:spLocks noChangeArrowheads="1"/>
            </p:cNvSpPr>
            <p:nvPr/>
          </p:nvSpPr>
          <p:spPr bwMode="auto">
            <a:xfrm>
              <a:off x="96" y="144"/>
              <a:ext cx="5568" cy="4032"/>
            </a:xfrm>
            <a:prstGeom prst="flowChartAlternateProcess">
              <a:avLst/>
            </a:prstGeom>
            <a:solidFill>
              <a:schemeClr val="bg1">
                <a:alpha val="83920"/>
              </a:schemeClr>
            </a:solidFill>
            <a:ln w="76200">
              <a:solidFill>
                <a:schemeClr val="bg1"/>
              </a:solidFill>
              <a:prstDash val="sysDot"/>
              <a:miter lim="800000"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pitchFamily="34" charset="0"/>
                <a:buNone/>
              </a:pPr>
              <a:endParaRPr lang="zh-CN" altLang="zh-CN" dirty="0"/>
            </a:p>
          </p:txBody>
        </p:sp>
      </p:grpSp>
      <p:pic>
        <p:nvPicPr>
          <p:cNvPr id="11" name="图片 10" descr="u=2601115258,2876840566&amp;fm=21&amp;gp=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3" y="1"/>
            <a:ext cx="1643073" cy="110968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214414" y="714356"/>
            <a:ext cx="857256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隶书" pitchFamily="49" charset="-122"/>
                <a:ea typeface="隶书" pitchFamily="49" charset="-122"/>
              </a:rPr>
              <a:t>备课</a:t>
            </a:r>
            <a:r>
              <a:rPr lang="zh-CN" altLang="en-US" sz="3200" dirty="0">
                <a:solidFill>
                  <a:srgbClr val="C00000"/>
                </a:solidFill>
                <a:latin typeface="隶书" pitchFamily="49" charset="-122"/>
                <a:ea typeface="隶书" pitchFamily="49" charset="-122"/>
              </a:rPr>
              <a:t>、设计课件、试教、修改</a:t>
            </a:r>
            <a:r>
              <a:rPr lang="zh-CN" altLang="en-US" sz="3200" dirty="0" smtClean="0">
                <a:solidFill>
                  <a:srgbClr val="C00000"/>
                </a:solidFill>
                <a:latin typeface="隶书" pitchFamily="49" charset="-122"/>
                <a:ea typeface="隶书" pitchFamily="49" charset="-122"/>
              </a:rPr>
              <a:t>、再</a:t>
            </a:r>
            <a:r>
              <a:rPr lang="zh-CN" altLang="en-US" sz="3200" dirty="0">
                <a:solidFill>
                  <a:srgbClr val="C00000"/>
                </a:solidFill>
                <a:latin typeface="隶书" pitchFamily="49" charset="-122"/>
                <a:ea typeface="隶书" pitchFamily="49" charset="-122"/>
              </a:rPr>
              <a:t>试</a:t>
            </a:r>
            <a:r>
              <a:rPr lang="zh-CN" altLang="en-US" sz="3200" dirty="0" smtClean="0">
                <a:solidFill>
                  <a:srgbClr val="C00000"/>
                </a:solidFill>
                <a:latin typeface="隶书" pitchFamily="49" charset="-122"/>
                <a:ea typeface="隶书" pitchFamily="49" charset="-122"/>
              </a:rPr>
              <a:t>教</a:t>
            </a:r>
            <a:endParaRPr lang="en-US" altLang="zh-CN" sz="3200" dirty="0" smtClean="0">
              <a:solidFill>
                <a:srgbClr val="C0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en-US" altLang="zh-CN" sz="3200" dirty="0" smtClean="0">
                <a:solidFill>
                  <a:srgbClr val="C00000"/>
                </a:solidFill>
                <a:latin typeface="隶书" pitchFamily="49" charset="-122"/>
                <a:ea typeface="隶书" pitchFamily="49" charset="-122"/>
              </a:rPr>
              <a:t>               ……</a:t>
            </a:r>
          </a:p>
          <a:p>
            <a:endParaRPr lang="zh-CN" altLang="en-US" sz="2800" dirty="0"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8" name="Picture 7" descr="20131211029467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822469"/>
            <a:ext cx="7848600" cy="4392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080" name="Picture 3" descr="87H58PICPRp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1" name="AutoShape 12"/>
            <p:cNvSpPr>
              <a:spLocks noChangeArrowheads="1"/>
            </p:cNvSpPr>
            <p:nvPr/>
          </p:nvSpPr>
          <p:spPr bwMode="auto">
            <a:xfrm>
              <a:off x="96" y="144"/>
              <a:ext cx="5568" cy="4032"/>
            </a:xfrm>
            <a:prstGeom prst="flowChartAlternateProcess">
              <a:avLst/>
            </a:prstGeom>
            <a:solidFill>
              <a:schemeClr val="bg1">
                <a:alpha val="83920"/>
              </a:schemeClr>
            </a:solidFill>
            <a:ln w="76200">
              <a:solidFill>
                <a:schemeClr val="bg1"/>
              </a:solidFill>
              <a:prstDash val="sysDot"/>
              <a:miter lim="800000"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pitchFamily="34" charset="0"/>
                <a:buNone/>
              </a:pPr>
              <a:endParaRPr lang="zh-CN" altLang="zh-CN" dirty="0"/>
            </a:p>
          </p:txBody>
        </p:sp>
      </p:grpSp>
      <p:pic>
        <p:nvPicPr>
          <p:cNvPr id="11" name="图片 10" descr="u=2601115258,2876840566&amp;fm=21&amp;gp=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3" y="1"/>
            <a:ext cx="1643073" cy="1109687"/>
          </a:xfrm>
          <a:prstGeom prst="rect">
            <a:avLst/>
          </a:prstGeom>
        </p:spPr>
      </p:pic>
      <p:pic>
        <p:nvPicPr>
          <p:cNvPr id="9" name="图片 8" descr="在南通市第四届“通派小学语文教育”研讨活动中执教公开课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1357298"/>
            <a:ext cx="6572264" cy="437877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2" name="TextBox 11"/>
          <p:cNvSpPr txBox="1"/>
          <p:nvPr/>
        </p:nvSpPr>
        <p:spPr>
          <a:xfrm>
            <a:off x="7429520" y="928670"/>
            <a:ext cx="800219" cy="50006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全情投入 全心浸润</a:t>
            </a:r>
            <a:endParaRPr lang="zh-CN" altLang="en-US" sz="4000" dirty="0">
              <a:solidFill>
                <a:srgbClr val="FF0000"/>
              </a:solidFill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080" name="Picture 3" descr="87H58PICPRp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1" name="AutoShape 12"/>
            <p:cNvSpPr>
              <a:spLocks noChangeArrowheads="1"/>
            </p:cNvSpPr>
            <p:nvPr/>
          </p:nvSpPr>
          <p:spPr bwMode="auto">
            <a:xfrm>
              <a:off x="96" y="144"/>
              <a:ext cx="5568" cy="4032"/>
            </a:xfrm>
            <a:prstGeom prst="flowChartAlternateProcess">
              <a:avLst/>
            </a:prstGeom>
            <a:solidFill>
              <a:schemeClr val="bg1">
                <a:alpha val="83920"/>
              </a:schemeClr>
            </a:solidFill>
            <a:ln w="76200">
              <a:solidFill>
                <a:schemeClr val="bg1"/>
              </a:solidFill>
              <a:prstDash val="sysDot"/>
              <a:miter lim="800000"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pitchFamily="34" charset="0"/>
                <a:buNone/>
              </a:pPr>
              <a:endParaRPr lang="zh-CN" altLang="zh-CN" dirty="0"/>
            </a:p>
          </p:txBody>
        </p:sp>
      </p:grpSp>
      <p:pic>
        <p:nvPicPr>
          <p:cNvPr id="11" name="图片 10" descr="u=2601115258,2876840566&amp;fm=21&amp;gp=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3" y="1"/>
            <a:ext cx="1643073" cy="110968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42910" y="3500438"/>
            <a:ext cx="8286776" cy="306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800"/>
              </a:lnSpc>
            </a:pP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600" b="1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“你的课真棒，我们以前精心准备的优质课，都随着比赛而结束了，要是也能通过这种形式保存，并和大家分享，多好啊！”</a:t>
            </a:r>
            <a:endParaRPr lang="zh-CN" altLang="en-US" sz="3600" b="1" dirty="0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28604"/>
            <a:ext cx="8141109" cy="29956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080" name="Picture 3" descr="87H58PICPRp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1" name="AutoShape 12"/>
            <p:cNvSpPr>
              <a:spLocks noChangeArrowheads="1"/>
            </p:cNvSpPr>
            <p:nvPr/>
          </p:nvSpPr>
          <p:spPr bwMode="auto">
            <a:xfrm>
              <a:off x="96" y="144"/>
              <a:ext cx="5568" cy="4032"/>
            </a:xfrm>
            <a:prstGeom prst="flowChartAlternateProcess">
              <a:avLst/>
            </a:prstGeom>
            <a:solidFill>
              <a:schemeClr val="bg1">
                <a:alpha val="83920"/>
              </a:schemeClr>
            </a:solidFill>
            <a:ln w="76200">
              <a:solidFill>
                <a:schemeClr val="bg1"/>
              </a:solidFill>
              <a:prstDash val="sysDot"/>
              <a:miter lim="800000"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pitchFamily="34" charset="0"/>
                <a:buNone/>
              </a:pPr>
              <a:endParaRPr lang="zh-CN" altLang="zh-CN" dirty="0"/>
            </a:p>
          </p:txBody>
        </p:sp>
      </p:grpSp>
      <p:pic>
        <p:nvPicPr>
          <p:cNvPr id="11" name="图片 10" descr="u=2601115258,2876840566&amp;fm=21&amp;gp=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3" y="1"/>
            <a:ext cx="1643073" cy="1109687"/>
          </a:xfrm>
          <a:prstGeom prst="rect">
            <a:avLst/>
          </a:prstGeom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28604"/>
            <a:ext cx="8141109" cy="29956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矩形 7"/>
          <p:cNvSpPr/>
          <p:nvPr/>
        </p:nvSpPr>
        <p:spPr>
          <a:xfrm>
            <a:off x="1071538" y="3857628"/>
            <a:ext cx="7429552" cy="2362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900"/>
              </a:lnSpc>
            </a:pP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3600" b="1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“这个学习平台，缩短了城乡差距，只要有网络，就可以向同行面对面的学习。”</a:t>
            </a:r>
            <a:endParaRPr lang="zh-CN" altLang="en-US" sz="3600" b="1" dirty="0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4100" name="Picture 4" descr="21f2872a51008a05490fea518fd7b57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143728"/>
          </a:xfrm>
          <a:prstGeom prst="rect">
            <a:avLst/>
          </a:prstGeom>
          <a:noFill/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838200" y="762000"/>
            <a:ext cx="7391400" cy="5257800"/>
          </a:xfrm>
          <a:prstGeom prst="rect">
            <a:avLst/>
          </a:prstGeom>
          <a:solidFill>
            <a:schemeClr val="bg1">
              <a:alpha val="45000"/>
            </a:schemeClr>
          </a:solidFill>
          <a:ln w="9525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00116" y="857232"/>
            <a:ext cx="7929602" cy="1480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800"/>
              </a:lnSpc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“一师一优课，一课一名师”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ts val="5800"/>
              </a:lnSpc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一个温馨的家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00100" y="243536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一扇神奇的窗  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71570" y="328612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一部成长的书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00100" y="4357694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我要真诚地感谢您！</a:t>
            </a:r>
            <a:endParaRPr lang="zh-CN" altLang="en-US" sz="5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2" name="图片 11" descr="u=2601115258,2876840566&amp;fm=21&amp;gp=0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3" y="1"/>
            <a:ext cx="1643073" cy="1109687"/>
          </a:xfrm>
          <a:prstGeom prst="rect">
            <a:avLst/>
          </a:prstGeom>
        </p:spPr>
      </p:pic>
      <p:pic>
        <p:nvPicPr>
          <p:cNvPr id="13" name="Morning_Moo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28677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684213" y="765175"/>
            <a:ext cx="77041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3200" b="1">
              <a:solidFill>
                <a:srgbClr val="FF0000"/>
              </a:solidFill>
            </a:endParaRP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4787900" y="2205038"/>
            <a:ext cx="781208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9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谢 </a:t>
            </a:r>
            <a:r>
              <a:rPr lang="zh-CN" altLang="en-US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谢</a:t>
            </a:r>
            <a:r>
              <a:rPr lang="zh-CN" altLang="en-US" sz="9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！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357290" y="571480"/>
            <a:ext cx="7080785" cy="494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064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我要感谢这个平台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marL="0" marR="0" lvl="0" indent="4064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感谢这次活动带给我的凤凰涅磐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marL="0" marR="0" lvl="0" indent="4064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浴火重生般的磨课过程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marL="0" marR="0" lvl="0" indent="4064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这种宝贵的经历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marL="0" marR="0" lvl="0" indent="4064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让我感觉到自己的“蜕变”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marL="0" marR="0" lvl="0" indent="4064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听到了自己生命拔节的声音</a:t>
            </a:r>
            <a:endParaRPr kumimoji="0" lang="zh-CN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楷体" pitchFamily="49" charset="-122"/>
              <a:ea typeface="楷体" pitchFamily="49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" descr="C:\Users\hhy\AppData\Roaming\Tencent\Users\1046101920\QQ\WinTemp\RichOle\2(IS0%@RO6R(I1IF@]6S`(W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071546"/>
            <a:ext cx="5753088" cy="377913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714488"/>
            <a:ext cx="3543349" cy="46434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71570" y="571480"/>
            <a:ext cx="8429652" cy="6386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第一次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听说这种</a:t>
            </a:r>
            <a:r>
              <a:rPr lang="zh-CN" altLang="en-US" sz="5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全新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的教学展示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活动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8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网上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实名制注册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报名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8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网上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晒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课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还要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经历几轮的</a:t>
            </a:r>
            <a:r>
              <a:rPr lang="zh-CN" altLang="en-US" sz="4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网上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投票</a:t>
            </a:r>
            <a:endParaRPr lang="en-US" altLang="zh-CN" sz="3200" b="1" dirty="0" smtClean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专家评审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   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357290" y="1214422"/>
            <a:ext cx="821537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    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课堂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教学</a:t>
            </a: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水平</a:t>
            </a:r>
            <a:endParaRPr lang="en-US" altLang="zh-CN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学科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特点和信息技术应用的融合</a:t>
            </a: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性</a:t>
            </a:r>
            <a:endParaRPr lang="en-US" altLang="zh-CN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教学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方法的</a:t>
            </a: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创新性</a:t>
            </a:r>
            <a:endParaRPr lang="en-US" altLang="zh-CN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数字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教育资源的课堂</a:t>
            </a: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应用性</a:t>
            </a:r>
            <a:endParaRPr lang="en-US" altLang="zh-CN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……</a:t>
            </a:r>
            <a:endParaRPr lang="zh-CN" altLang="en-US" sz="3600" b="1" dirty="0">
              <a:solidFill>
                <a:schemeClr val="tx1">
                  <a:lumMod val="95000"/>
                  <a:lumOff val="5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 descr="u=974191995,812482086&amp;fm=21&amp;gp=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285728"/>
            <a:ext cx="3962400" cy="2095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357290" y="1214422"/>
            <a:ext cx="821537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    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课堂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教学</a:t>
            </a: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水平</a:t>
            </a:r>
            <a:endParaRPr lang="en-US" altLang="zh-CN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学科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特点和信息技术应用的融合</a:t>
            </a: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性</a:t>
            </a:r>
            <a:endParaRPr lang="en-US" altLang="zh-CN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教学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方法的</a:t>
            </a: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创新性</a:t>
            </a:r>
            <a:endParaRPr lang="en-US" altLang="zh-CN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数字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教育资源的课堂</a:t>
            </a: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应用性</a:t>
            </a:r>
            <a:endParaRPr lang="en-US" altLang="zh-CN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……</a:t>
            </a:r>
            <a:endParaRPr lang="zh-CN" altLang="en-US" sz="3600" b="1" dirty="0">
              <a:solidFill>
                <a:schemeClr val="tx1">
                  <a:lumMod val="95000"/>
                  <a:lumOff val="5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 descr="u=974191995,812482086&amp;fm=21&amp;gp=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285728"/>
            <a:ext cx="3962400" cy="2095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080" name="Picture 3" descr="87H58PICPRp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1" name="AutoShape 12"/>
            <p:cNvSpPr>
              <a:spLocks noChangeArrowheads="1"/>
            </p:cNvSpPr>
            <p:nvPr/>
          </p:nvSpPr>
          <p:spPr bwMode="auto">
            <a:xfrm>
              <a:off x="96" y="144"/>
              <a:ext cx="5568" cy="4032"/>
            </a:xfrm>
            <a:prstGeom prst="flowChartAlternateProcess">
              <a:avLst/>
            </a:prstGeom>
            <a:solidFill>
              <a:schemeClr val="bg1">
                <a:alpha val="83920"/>
              </a:schemeClr>
            </a:solidFill>
            <a:ln w="76200">
              <a:solidFill>
                <a:schemeClr val="bg1"/>
              </a:solidFill>
              <a:prstDash val="sysDot"/>
              <a:miter lim="800000"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pitchFamily="34" charset="0"/>
                <a:buNone/>
              </a:pPr>
              <a:endParaRPr lang="zh-CN" altLang="zh-CN"/>
            </a:p>
          </p:txBody>
        </p:sp>
      </p:grpSp>
      <p:pic>
        <p:nvPicPr>
          <p:cNvPr id="11" name="图片 10" descr="u=2601115258,2876840566&amp;fm=21&amp;gp=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3" y="1"/>
            <a:ext cx="1643073" cy="1109687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976602"/>
            <a:ext cx="4643470" cy="31169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2071678"/>
            <a:ext cx="4117236" cy="3076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矩形 14"/>
          <p:cNvSpPr/>
          <p:nvPr/>
        </p:nvSpPr>
        <p:spPr>
          <a:xfrm>
            <a:off x="1285852" y="4786322"/>
            <a:ext cx="584487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0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chemeClr val="bg2">
                      <a:lumMod val="90000"/>
                      <a:alpha val="33000"/>
                    </a:schemeClr>
                  </a:outerShdw>
                </a:effectLst>
                <a:latin typeface="黑体" pitchFamily="49" charset="-122"/>
                <a:ea typeface="黑体" pitchFamily="49" charset="-122"/>
              </a:rPr>
              <a:t>用现代技术演绎古诗</a:t>
            </a:r>
            <a:r>
              <a:rPr lang="zh-CN" altLang="en-US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chemeClr val="bg2">
                      <a:lumMod val="90000"/>
                      <a:alpha val="33000"/>
                    </a:schemeClr>
                  </a:outerShdw>
                </a:effectLst>
                <a:latin typeface="黑体" pitchFamily="49" charset="-122"/>
                <a:ea typeface="黑体" pitchFamily="49" charset="-122"/>
              </a:rPr>
              <a:t>教学</a:t>
            </a:r>
            <a:endParaRPr lang="en-US" altLang="zh-CN" sz="40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chemeClr val="bg2">
                    <a:lumMod val="90000"/>
                    <a:alpha val="33000"/>
                  </a:schemeClr>
                </a:outerShdw>
              </a:effectLst>
              <a:latin typeface="黑体" pitchFamily="49" charset="-122"/>
              <a:ea typeface="黑体" pitchFamily="49" charset="-122"/>
            </a:endParaRPr>
          </a:p>
          <a:p>
            <a:pPr algn="ctr"/>
            <a:r>
              <a:rPr lang="zh-CN" altLang="en-US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chemeClr val="bg2">
                      <a:lumMod val="90000"/>
                      <a:alpha val="33000"/>
                    </a:schemeClr>
                  </a:outerShdw>
                </a:effectLst>
                <a:latin typeface="黑体" pitchFamily="49" charset="-122"/>
                <a:ea typeface="黑体" pitchFamily="49" charset="-122"/>
              </a:rPr>
              <a:t>古今合璧</a:t>
            </a:r>
            <a:endParaRPr lang="zh-CN" altLang="en-US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chemeClr val="bg2">
                    <a:lumMod val="90000"/>
                    <a:alpha val="33000"/>
                  </a:schemeClr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080" name="Picture 3" descr="87H58PICPRp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1" name="AutoShape 12"/>
            <p:cNvSpPr>
              <a:spLocks noChangeArrowheads="1"/>
            </p:cNvSpPr>
            <p:nvPr/>
          </p:nvSpPr>
          <p:spPr bwMode="auto">
            <a:xfrm>
              <a:off x="96" y="144"/>
              <a:ext cx="5568" cy="4032"/>
            </a:xfrm>
            <a:prstGeom prst="flowChartAlternateProcess">
              <a:avLst/>
            </a:prstGeom>
            <a:solidFill>
              <a:schemeClr val="bg1">
                <a:alpha val="83920"/>
              </a:schemeClr>
            </a:solidFill>
            <a:ln w="76200">
              <a:solidFill>
                <a:schemeClr val="bg1"/>
              </a:solidFill>
              <a:prstDash val="sysDot"/>
              <a:miter lim="800000"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pitchFamily="34" charset="0"/>
                <a:buNone/>
              </a:pPr>
              <a:endParaRPr lang="zh-CN" altLang="zh-CN" dirty="0"/>
            </a:p>
          </p:txBody>
        </p:sp>
      </p:grpSp>
      <p:pic>
        <p:nvPicPr>
          <p:cNvPr id="11" name="图片 10" descr="u=2601115258,2876840566&amp;fm=21&amp;gp=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3" y="1"/>
            <a:ext cx="1643073" cy="110968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785918" y="857232"/>
            <a:ext cx="6340197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latin typeface="隶书" pitchFamily="49" charset="-122"/>
                <a:ea typeface="隶书" pitchFamily="49" charset="-122"/>
              </a:rPr>
              <a:t>古诗</a:t>
            </a:r>
            <a:r>
              <a:rPr lang="zh-CN" altLang="en-US" sz="4000" dirty="0" smtClean="0">
                <a:latin typeface="隶书" pitchFamily="49" charset="-122"/>
                <a:ea typeface="隶书" pitchFamily="49" charset="-122"/>
              </a:rPr>
              <a:t>教学与网络技术的融合</a:t>
            </a:r>
            <a:endParaRPr lang="zh-CN" altLang="zh-CN" sz="4000" dirty="0" smtClean="0">
              <a:latin typeface="隶书" pitchFamily="49" charset="-122"/>
              <a:ea typeface="隶书" pitchFamily="49" charset="-122"/>
            </a:endParaRPr>
          </a:p>
          <a:p>
            <a:endParaRPr lang="zh-CN" altLang="en-US" dirty="0"/>
          </a:p>
        </p:txBody>
      </p:sp>
      <p:pic>
        <p:nvPicPr>
          <p:cNvPr id="12" name="图片 11" descr="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1785926"/>
            <a:ext cx="3357586" cy="447678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080" name="Picture 3" descr="87H58PICPRp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1" name="AutoShape 12"/>
            <p:cNvSpPr>
              <a:spLocks noChangeArrowheads="1"/>
            </p:cNvSpPr>
            <p:nvPr/>
          </p:nvSpPr>
          <p:spPr bwMode="auto">
            <a:xfrm>
              <a:off x="96" y="144"/>
              <a:ext cx="5568" cy="4032"/>
            </a:xfrm>
            <a:prstGeom prst="flowChartAlternateProcess">
              <a:avLst/>
            </a:prstGeom>
            <a:solidFill>
              <a:schemeClr val="bg1">
                <a:alpha val="83920"/>
              </a:schemeClr>
            </a:solidFill>
            <a:ln w="76200">
              <a:solidFill>
                <a:schemeClr val="bg1"/>
              </a:solidFill>
              <a:prstDash val="sysDot"/>
              <a:miter lim="800000"/>
              <a:headEnd/>
              <a:tailEnd/>
            </a:ln>
          </p:spPr>
          <p:txBody>
            <a:bodyPr wrap="none" lIns="90170" tIns="46990" rIns="90170" bIns="46990" anchor="ctr"/>
            <a:lstStyle/>
            <a:p>
              <a:pPr algn="ctr">
                <a:buFont typeface="Arial" pitchFamily="34" charset="0"/>
                <a:buNone/>
              </a:pPr>
              <a:endParaRPr lang="zh-CN" altLang="zh-CN" dirty="0"/>
            </a:p>
          </p:txBody>
        </p:sp>
      </p:grpSp>
      <p:pic>
        <p:nvPicPr>
          <p:cNvPr id="11" name="图片 10" descr="u=2601115258,2876840566&amp;fm=21&amp;gp=0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3" y="1"/>
            <a:ext cx="1643073" cy="110968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785918" y="857232"/>
            <a:ext cx="6340197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latin typeface="隶书" pitchFamily="49" charset="-122"/>
                <a:ea typeface="隶书" pitchFamily="49" charset="-122"/>
              </a:rPr>
              <a:t>古诗</a:t>
            </a:r>
            <a:r>
              <a:rPr lang="zh-CN" altLang="en-US" sz="4000" dirty="0" smtClean="0">
                <a:latin typeface="隶书" pitchFamily="49" charset="-122"/>
                <a:ea typeface="隶书" pitchFamily="49" charset="-122"/>
              </a:rPr>
              <a:t>教学与网络技术的融合</a:t>
            </a:r>
            <a:endParaRPr lang="zh-CN" altLang="zh-CN" sz="4000" dirty="0" smtClean="0">
              <a:latin typeface="隶书" pitchFamily="49" charset="-122"/>
              <a:ea typeface="隶书" pitchFamily="49" charset="-122"/>
            </a:endParaRPr>
          </a:p>
          <a:p>
            <a:endParaRPr lang="zh-CN" altLang="en-US" dirty="0"/>
          </a:p>
        </p:txBody>
      </p:sp>
      <p:pic>
        <p:nvPicPr>
          <p:cNvPr id="12" name="图片 11" descr="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8926" y="1785926"/>
            <a:ext cx="3357586" cy="4476781"/>
          </a:xfrm>
          <a:prstGeom prst="rect">
            <a:avLst/>
          </a:prstGeom>
        </p:spPr>
      </p:pic>
      <p:pic>
        <p:nvPicPr>
          <p:cNvPr id="9" name="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143900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306</Words>
  <Application>Microsoft Office PowerPoint</Application>
  <PresentationFormat>全屏显示(4:3)</PresentationFormat>
  <Paragraphs>43</Paragraphs>
  <Slides>16</Slides>
  <Notes>0</Notes>
  <HiddenSlides>0</HiddenSlides>
  <MMClips>3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hhy</dc:creator>
  <cp:lastModifiedBy>hhy</cp:lastModifiedBy>
  <cp:revision>31</cp:revision>
  <dcterms:created xsi:type="dcterms:W3CDTF">2016-04-08T08:52:52Z</dcterms:created>
  <dcterms:modified xsi:type="dcterms:W3CDTF">2016-04-10T00:12:40Z</dcterms:modified>
</cp:coreProperties>
</file>