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324" r:id="rId3"/>
    <p:sldId id="284" r:id="rId4"/>
    <p:sldId id="325" r:id="rId5"/>
    <p:sldId id="291" r:id="rId6"/>
    <p:sldId id="315" r:id="rId7"/>
    <p:sldId id="326" r:id="rId8"/>
    <p:sldId id="316" r:id="rId9"/>
    <p:sldId id="317" r:id="rId10"/>
    <p:sldId id="318" r:id="rId11"/>
    <p:sldId id="327" r:id="rId12"/>
    <p:sldId id="319" r:id="rId13"/>
    <p:sldId id="328" r:id="rId14"/>
    <p:sldId id="320" r:id="rId15"/>
    <p:sldId id="321" r:id="rId16"/>
    <p:sldId id="322" r:id="rId17"/>
    <p:sldId id="323" r:id="rId18"/>
    <p:sldId id="305" r:id="rId19"/>
    <p:sldId id="27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63" userDrawn="1">
          <p15:clr>
            <a:srgbClr val="A4A3A4"/>
          </p15:clr>
        </p15:guide>
        <p15:guide id="2" pos="1277" userDrawn="1">
          <p15:clr>
            <a:srgbClr val="A4A3A4"/>
          </p15:clr>
        </p15:guide>
        <p15:guide id="4" orient="horz" pos="1321" userDrawn="1">
          <p15:clr>
            <a:srgbClr val="A4A3A4"/>
          </p15:clr>
        </p15:guide>
        <p15:guide id="5" pos="4158" userDrawn="1">
          <p15:clr>
            <a:srgbClr val="A4A3A4"/>
          </p15:clr>
        </p15:guide>
        <p15:guide id="6" pos="5133" userDrawn="1">
          <p15:clr>
            <a:srgbClr val="A4A3A4"/>
          </p15:clr>
        </p15:guide>
        <p15:guide id="7" orient="horz" pos="3064">
          <p15:clr>
            <a:srgbClr val="A4A3A4"/>
          </p15:clr>
        </p15:guide>
        <p15:guide id="8" pos="3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5E9"/>
    <a:srgbClr val="43AEED"/>
    <a:srgbClr val="41C4E9"/>
    <a:srgbClr val="278BA5"/>
    <a:srgbClr val="EBEBEB"/>
    <a:srgbClr val="FFFFFF"/>
    <a:srgbClr val="FCFCFC"/>
    <a:srgbClr val="B8B8B8"/>
    <a:srgbClr val="7F7F7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1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120" y="-120"/>
      </p:cViewPr>
      <p:guideLst>
        <p:guide orient="horz" pos="2863"/>
        <p:guide orient="horz" pos="1321"/>
        <p:guide orient="horz" pos="3064"/>
        <p:guide pos="1277"/>
        <p:guide pos="4158"/>
        <p:guide pos="5133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.LX-20151221ISMH\Desktop\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.LX-20151221ISMH\Desktop\&#26032;&#24314;%20Microsoft%20Excel%20&#24037;&#20316;&#34920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6513823422158011E-2"/>
          <c:y val="6.9529652351738275E-2"/>
          <c:w val="0.96348622047244059"/>
          <c:h val="0.56201006124234432"/>
        </c:manualLayout>
      </c:layout>
      <c:bar3D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2.5000000000000008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300" b="1" i="0" baseline="0"/>
                  </a:pPr>
                  <a:endParaRPr lang="zh-CN"/>
                </a:p>
              </c:txPr>
              <c:showVal val="1"/>
            </c:dLbl>
            <c:dLbl>
              <c:idx val="1"/>
              <c:layout>
                <c:manualLayout>
                  <c:x val="2.2222222222222244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300" b="1" i="0" baseline="0"/>
                  </a:pPr>
                  <a:endParaRPr lang="zh-CN"/>
                </a:p>
              </c:txPr>
              <c:showVal val="1"/>
            </c:dLbl>
            <c:dLbl>
              <c:idx val="2"/>
              <c:layout>
                <c:manualLayout>
                  <c:x val="1.6666666666666677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300" b="1" i="0" baseline="0"/>
                  </a:pPr>
                  <a:endParaRPr lang="zh-CN"/>
                </a:p>
              </c:txPr>
              <c:showVal val="1"/>
            </c:dLbl>
            <c:showVal val="1"/>
          </c:dLbls>
          <c:cat>
            <c:strRef>
              <c:f>Sheet1!$B$2:$D$2</c:f>
              <c:strCache>
                <c:ptCount val="3"/>
                <c:pt idx="0">
                  <c:v>中小学教师总数</c:v>
                </c:pt>
                <c:pt idx="1">
                  <c:v>平台注册数</c:v>
                </c:pt>
                <c:pt idx="2">
                  <c:v>晒课节数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62711</c:v>
                </c:pt>
                <c:pt idx="1">
                  <c:v>42341</c:v>
                </c:pt>
                <c:pt idx="2">
                  <c:v>15102</c:v>
                </c:pt>
              </c:numCache>
            </c:numRef>
          </c:val>
        </c:ser>
        <c:ser>
          <c:idx val="1"/>
          <c:order val="1"/>
          <c:dLbls>
            <c:dLbl>
              <c:idx val="0"/>
              <c:layout>
                <c:manualLayout>
                  <c:x val="1.6666666666666653E-2"/>
                  <c:y val="-9.259259259259274E-2"/>
                </c:manualLayout>
              </c:layout>
              <c:showVal val="1"/>
            </c:dLbl>
            <c:dLbl>
              <c:idx val="1"/>
              <c:layout>
                <c:manualLayout>
                  <c:x val="8.3333333333332916E-3"/>
                  <c:y val="-9.259259259259274E-2"/>
                </c:manualLayout>
              </c:layout>
              <c:showVal val="1"/>
            </c:dLbl>
            <c:dLbl>
              <c:idx val="2"/>
              <c:layout>
                <c:manualLayout>
                  <c:x val="1.6666666666666677E-2"/>
                  <c:y val="-9.7222222222222252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zh-CN"/>
              </a:p>
            </c:txPr>
            <c:showVal val="1"/>
          </c:dLbls>
          <c:cat>
            <c:strRef>
              <c:f>Sheet1!$B$2:$D$2</c:f>
              <c:strCache>
                <c:ptCount val="3"/>
                <c:pt idx="0">
                  <c:v>中小学教师总数</c:v>
                </c:pt>
                <c:pt idx="1">
                  <c:v>平台注册数</c:v>
                </c:pt>
                <c:pt idx="2">
                  <c:v>晒课节数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1</c:v>
                </c:pt>
                <c:pt idx="1">
                  <c:v>0.69000000000000017</c:v>
                </c:pt>
                <c:pt idx="2">
                  <c:v>0.24000000000000002</c:v>
                </c:pt>
              </c:numCache>
            </c:numRef>
          </c:val>
        </c:ser>
        <c:dLbls>
          <c:showVal val="1"/>
        </c:dLbls>
        <c:gapWidth val="95"/>
        <c:gapDepth val="95"/>
        <c:shape val="cylinder"/>
        <c:axId val="43752832"/>
        <c:axId val="43787392"/>
        <c:axId val="0"/>
      </c:bar3DChart>
      <c:catAx>
        <c:axId val="4375283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300" b="1" i="0" baseline="0"/>
            </a:pPr>
            <a:endParaRPr lang="zh-CN"/>
          </a:p>
        </c:txPr>
        <c:crossAx val="43787392"/>
        <c:crosses val="autoZero"/>
        <c:auto val="1"/>
        <c:lblAlgn val="ctr"/>
        <c:lblOffset val="100"/>
      </c:catAx>
      <c:valAx>
        <c:axId val="43787392"/>
        <c:scaling>
          <c:orientation val="minMax"/>
        </c:scaling>
        <c:delete val="1"/>
        <c:axPos val="l"/>
        <c:numFmt formatCode="General" sourceLinked="1"/>
        <c:tickLblPos val="none"/>
        <c:crossAx val="43752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view3D>
      <c:hPercent val="45"/>
      <c:depthPercent val="100"/>
      <c:rAngAx val="1"/>
    </c:view3D>
    <c:floor>
      <c:spPr>
        <a:noFill/>
        <a:ln w="3175">
          <a:solidFill>
            <a:srgbClr val="00000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0893246187363827E-3"/>
          <c:y val="4.7619047619047623E-2"/>
          <c:w val="0.95424988870041982"/>
          <c:h val="0.81292787032269864"/>
        </c:manualLayout>
      </c:layout>
      <c:bar3DChart>
        <c:barDir val="col"/>
        <c:grouping val="stacked"/>
        <c:ser>
          <c:idx val="0"/>
          <c:order val="0"/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5250544662309377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1.3071895424836603E-2"/>
                  <c:y val="-4.5351473922902539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300" b="1" i="0" u="none" strike="noStrike" baseline="0">
                    <a:solidFill>
                      <a:srgbClr val="000000"/>
                    </a:solidFill>
                    <a:latin typeface="宋体"/>
                    <a:ea typeface="宋体"/>
                    <a:cs typeface="宋体"/>
                  </a:defRPr>
                </a:pPr>
                <a:endParaRPr lang="zh-CN"/>
              </a:p>
            </c:txPr>
            <c:showVal val="1"/>
          </c:dLbls>
          <c:cat>
            <c:strRef>
              <c:f>Sheet1!$B$2:$C$2</c:f>
              <c:strCache>
                <c:ptCount val="2"/>
                <c:pt idx="0">
                  <c:v>立项总课题数</c:v>
                </c:pt>
                <c:pt idx="1">
                  <c:v>与信息化相关课题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763</c:v>
                </c:pt>
                <c:pt idx="1">
                  <c:v>125</c:v>
                </c:pt>
              </c:numCache>
            </c:numRef>
          </c:val>
        </c:ser>
        <c:ser>
          <c:idx val="1"/>
          <c:order val="1"/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026178100286498E-2"/>
                  <c:y val="-0.12691806381345191"/>
                </c:manualLayout>
              </c:layout>
              <c:showVal val="1"/>
            </c:dLbl>
            <c:dLbl>
              <c:idx val="1"/>
              <c:layout>
                <c:manualLayout>
                  <c:x val="2.7238776525483385E-2"/>
                  <c:y val="-0.13398360919170821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300" b="1" i="0" u="none" strike="noStrike" baseline="0">
                    <a:solidFill>
                      <a:srgbClr val="000000"/>
                    </a:solidFill>
                    <a:latin typeface="宋体"/>
                    <a:ea typeface="宋体"/>
                    <a:cs typeface="宋体"/>
                  </a:defRPr>
                </a:pPr>
                <a:endParaRPr lang="zh-CN"/>
              </a:p>
            </c:txPr>
            <c:showVal val="1"/>
          </c:dLbls>
          <c:cat>
            <c:strRef>
              <c:f>Sheet1!$B$2:$C$2</c:f>
              <c:strCache>
                <c:ptCount val="2"/>
                <c:pt idx="0">
                  <c:v>立项总课题数</c:v>
                </c:pt>
                <c:pt idx="1">
                  <c:v>与信息化相关课题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1</c:v>
                </c:pt>
                <c:pt idx="1">
                  <c:v>0.16</c:v>
                </c:pt>
              </c:numCache>
            </c:numRef>
          </c:val>
        </c:ser>
        <c:dLbls>
          <c:showVal val="1"/>
        </c:dLbls>
        <c:shape val="cylinder"/>
        <c:axId val="44415616"/>
        <c:axId val="44429696"/>
        <c:axId val="0"/>
      </c:bar3DChart>
      <c:catAx>
        <c:axId val="44415616"/>
        <c:scaling>
          <c:orientation val="minMax"/>
        </c:scaling>
        <c:axPos val="b"/>
        <c:numFmt formatCode="General" sourceLinked="1"/>
        <c:majorTickMark val="in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00" b="1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44429696"/>
        <c:crosses val="autoZero"/>
        <c:auto val="1"/>
        <c:lblAlgn val="ctr"/>
        <c:lblOffset val="100"/>
        <c:tickLblSkip val="1"/>
        <c:tickMarkSkip val="1"/>
      </c:catAx>
      <c:valAx>
        <c:axId val="44429696"/>
        <c:scaling>
          <c:orientation val="minMax"/>
        </c:scaling>
        <c:delete val="1"/>
        <c:axPos val="l"/>
        <c:numFmt formatCode="General" sourceLinked="1"/>
        <c:tickLblPos val="none"/>
        <c:crossAx val="444156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宋体"/>
          <a:ea typeface="宋体"/>
          <a:cs typeface="宋体"/>
        </a:defRPr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3659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6241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01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5698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7561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2103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0160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8295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7382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3530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437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A7E49-56B2-4070-B91F-C61D3AEEE144}" type="datetimeFigureOut">
              <a:rPr lang="zh-CN" altLang="en-US" smtClean="0"/>
              <a:pPr/>
              <a:t>16-4-8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0380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20840;&#21306;&#20449;&#24687;&#21270;&#25945;&#23398;&#35797;&#28857;&#23398;&#26657;&#12289;&#39033;&#30446;&#23398;&#26657;&#21517;&#21333;.docx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20248;&#35838;&#26631;&#20934;.doc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9987;&#23478;&#32452;&#21517;&#21333;.doc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5"/>
          <p:cNvSpPr/>
          <p:nvPr/>
        </p:nvSpPr>
        <p:spPr>
          <a:xfrm>
            <a:off x="2349501" y="4923631"/>
            <a:ext cx="612777" cy="43180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612777"/>
              <a:gd name="connsiteY0" fmla="*/ 5557 h 431801"/>
              <a:gd name="connsiteX1" fmla="*/ 492125 w 612777"/>
              <a:gd name="connsiteY1" fmla="*/ 0 h 431801"/>
              <a:gd name="connsiteX2" fmla="*/ 612777 w 612777"/>
              <a:gd name="connsiteY2" fmla="*/ 431801 h 431801"/>
              <a:gd name="connsiteX3" fmla="*/ 0 w 612777"/>
              <a:gd name="connsiteY3" fmla="*/ 5557 h 431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777" h="431801">
                <a:moveTo>
                  <a:pt x="0" y="5557"/>
                </a:moveTo>
                <a:lnTo>
                  <a:pt x="492125" y="0"/>
                </a:lnTo>
                <a:lnTo>
                  <a:pt x="612777" y="431801"/>
                </a:lnTo>
                <a:lnTo>
                  <a:pt x="0" y="5557"/>
                </a:lnTo>
                <a:close/>
              </a:path>
            </a:pathLst>
          </a:custGeom>
          <a:solidFill>
            <a:srgbClr val="6A8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等腰三角形 5"/>
          <p:cNvSpPr/>
          <p:nvPr/>
        </p:nvSpPr>
        <p:spPr>
          <a:xfrm>
            <a:off x="9825038" y="5786047"/>
            <a:ext cx="1013621" cy="851693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03263"/>
              <a:gd name="connsiteY0" fmla="*/ 15877 h 738983"/>
              <a:gd name="connsiteX1" fmla="*/ 635794 w 703263"/>
              <a:gd name="connsiteY1" fmla="*/ 0 h 738983"/>
              <a:gd name="connsiteX2" fmla="*/ 703263 w 703263"/>
              <a:gd name="connsiteY2" fmla="*/ 738983 h 738983"/>
              <a:gd name="connsiteX3" fmla="*/ 0 w 703263"/>
              <a:gd name="connsiteY3" fmla="*/ 15877 h 738983"/>
              <a:gd name="connsiteX0" fmla="*/ 311152 w 1014415"/>
              <a:gd name="connsiteY0" fmla="*/ 15877 h 738983"/>
              <a:gd name="connsiteX1" fmla="*/ 946946 w 1014415"/>
              <a:gd name="connsiteY1" fmla="*/ 0 h 738983"/>
              <a:gd name="connsiteX2" fmla="*/ 1014415 w 1014415"/>
              <a:gd name="connsiteY2" fmla="*/ 738983 h 738983"/>
              <a:gd name="connsiteX3" fmla="*/ 0 w 1014415"/>
              <a:gd name="connsiteY3" fmla="*/ 621107 h 738983"/>
              <a:gd name="connsiteX4" fmla="*/ 311152 w 1014415"/>
              <a:gd name="connsiteY4" fmla="*/ 15877 h 738983"/>
              <a:gd name="connsiteX0" fmla="*/ 311152 w 946946"/>
              <a:gd name="connsiteY0" fmla="*/ 15877 h 843758"/>
              <a:gd name="connsiteX1" fmla="*/ 946946 w 946946"/>
              <a:gd name="connsiteY1" fmla="*/ 0 h 843758"/>
              <a:gd name="connsiteX2" fmla="*/ 195265 w 946946"/>
              <a:gd name="connsiteY2" fmla="*/ 843758 h 843758"/>
              <a:gd name="connsiteX3" fmla="*/ 0 w 946946"/>
              <a:gd name="connsiteY3" fmla="*/ 621107 h 843758"/>
              <a:gd name="connsiteX4" fmla="*/ 311152 w 946946"/>
              <a:gd name="connsiteY4" fmla="*/ 15877 h 843758"/>
              <a:gd name="connsiteX0" fmla="*/ 311152 w 1013621"/>
              <a:gd name="connsiteY0" fmla="*/ 0 h 827881"/>
              <a:gd name="connsiteX1" fmla="*/ 1013621 w 1013621"/>
              <a:gd name="connsiteY1" fmla="*/ 131761 h 827881"/>
              <a:gd name="connsiteX2" fmla="*/ 195265 w 1013621"/>
              <a:gd name="connsiteY2" fmla="*/ 827881 h 827881"/>
              <a:gd name="connsiteX3" fmla="*/ 0 w 1013621"/>
              <a:gd name="connsiteY3" fmla="*/ 605230 h 827881"/>
              <a:gd name="connsiteX4" fmla="*/ 311152 w 1013621"/>
              <a:gd name="connsiteY4" fmla="*/ 0 h 827881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21" h="851693">
                <a:moveTo>
                  <a:pt x="306389" y="0"/>
                </a:moveTo>
                <a:lnTo>
                  <a:pt x="1013621" y="155573"/>
                </a:lnTo>
                <a:lnTo>
                  <a:pt x="195265" y="851693"/>
                </a:lnTo>
                <a:lnTo>
                  <a:pt x="0" y="629042"/>
                </a:lnTo>
                <a:lnTo>
                  <a:pt x="306389" y="0"/>
                </a:lnTo>
                <a:close/>
              </a:path>
            </a:pathLst>
          </a:custGeom>
          <a:solidFill>
            <a:srgbClr val="1D8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等腰三角形 5"/>
          <p:cNvSpPr/>
          <p:nvPr/>
        </p:nvSpPr>
        <p:spPr>
          <a:xfrm>
            <a:off x="9242427" y="5166123"/>
            <a:ext cx="1597026" cy="777083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1597026"/>
              <a:gd name="connsiteY0" fmla="*/ 598489 h 738983"/>
              <a:gd name="connsiteX1" fmla="*/ 1529557 w 1597026"/>
              <a:gd name="connsiteY1" fmla="*/ 0 h 738983"/>
              <a:gd name="connsiteX2" fmla="*/ 1597026 w 1597026"/>
              <a:gd name="connsiteY2" fmla="*/ 738983 h 738983"/>
              <a:gd name="connsiteX3" fmla="*/ 0 w 1597026"/>
              <a:gd name="connsiteY3" fmla="*/ 598489 h 738983"/>
              <a:gd name="connsiteX0" fmla="*/ 0 w 1597026"/>
              <a:gd name="connsiteY0" fmla="*/ 636589 h 777083"/>
              <a:gd name="connsiteX1" fmla="*/ 1529557 w 1597026"/>
              <a:gd name="connsiteY1" fmla="*/ 0 h 777083"/>
              <a:gd name="connsiteX2" fmla="*/ 1597026 w 1597026"/>
              <a:gd name="connsiteY2" fmla="*/ 777083 h 777083"/>
              <a:gd name="connsiteX3" fmla="*/ 0 w 1597026"/>
              <a:gd name="connsiteY3" fmla="*/ 636589 h 77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7026" h="777083">
                <a:moveTo>
                  <a:pt x="0" y="636589"/>
                </a:moveTo>
                <a:lnTo>
                  <a:pt x="1529557" y="0"/>
                </a:lnTo>
                <a:lnTo>
                  <a:pt x="1597026" y="777083"/>
                </a:lnTo>
                <a:lnTo>
                  <a:pt x="0" y="636589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"/>
          <p:cNvSpPr/>
          <p:nvPr/>
        </p:nvSpPr>
        <p:spPr>
          <a:xfrm>
            <a:off x="1285876" y="1957389"/>
            <a:ext cx="10201274" cy="2971800"/>
          </a:xfrm>
          <a:custGeom>
            <a:avLst/>
            <a:gdLst>
              <a:gd name="connsiteX0" fmla="*/ 0 w 9744074"/>
              <a:gd name="connsiteY0" fmla="*/ 0 h 2971800"/>
              <a:gd name="connsiteX1" fmla="*/ 9744074 w 9744074"/>
              <a:gd name="connsiteY1" fmla="*/ 0 h 2971800"/>
              <a:gd name="connsiteX2" fmla="*/ 9744074 w 9744074"/>
              <a:gd name="connsiteY2" fmla="*/ 2971800 h 2971800"/>
              <a:gd name="connsiteX3" fmla="*/ 0 w 9744074"/>
              <a:gd name="connsiteY3" fmla="*/ 2971800 h 2971800"/>
              <a:gd name="connsiteX4" fmla="*/ 0 w 9744074"/>
              <a:gd name="connsiteY4" fmla="*/ 0 h 2971800"/>
              <a:gd name="connsiteX0" fmla="*/ 0 w 10201274"/>
              <a:gd name="connsiteY0" fmla="*/ 0 h 2971800"/>
              <a:gd name="connsiteX1" fmla="*/ 9744074 w 10201274"/>
              <a:gd name="connsiteY1" fmla="*/ 0 h 2971800"/>
              <a:gd name="connsiteX2" fmla="*/ 10201274 w 10201274"/>
              <a:gd name="connsiteY2" fmla="*/ 2957513 h 2971800"/>
              <a:gd name="connsiteX3" fmla="*/ 0 w 10201274"/>
              <a:gd name="connsiteY3" fmla="*/ 2971800 h 2971800"/>
              <a:gd name="connsiteX4" fmla="*/ 0 w 10201274"/>
              <a:gd name="connsiteY4" fmla="*/ 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01274" h="2971800">
                <a:moveTo>
                  <a:pt x="0" y="0"/>
                </a:moveTo>
                <a:lnTo>
                  <a:pt x="9744074" y="0"/>
                </a:lnTo>
                <a:lnTo>
                  <a:pt x="10201274" y="2957513"/>
                </a:lnTo>
                <a:lnTo>
                  <a:pt x="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5"/>
          <p:cNvSpPr/>
          <p:nvPr/>
        </p:nvSpPr>
        <p:spPr>
          <a:xfrm>
            <a:off x="1549400" y="1516063"/>
            <a:ext cx="436564" cy="441326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417514"/>
              <a:gd name="connsiteY0" fmla="*/ 441326 h 441326"/>
              <a:gd name="connsiteX1" fmla="*/ 304007 w 417514"/>
              <a:gd name="connsiteY1" fmla="*/ 0 h 441326"/>
              <a:gd name="connsiteX2" fmla="*/ 417514 w 417514"/>
              <a:gd name="connsiteY2" fmla="*/ 441326 h 441326"/>
              <a:gd name="connsiteX3" fmla="*/ 0 w 417514"/>
              <a:gd name="connsiteY3" fmla="*/ 441326 h 441326"/>
              <a:gd name="connsiteX0" fmla="*/ 0 w 436564"/>
              <a:gd name="connsiteY0" fmla="*/ 441326 h 441326"/>
              <a:gd name="connsiteX1" fmla="*/ 304007 w 436564"/>
              <a:gd name="connsiteY1" fmla="*/ 0 h 441326"/>
              <a:gd name="connsiteX2" fmla="*/ 436564 w 436564"/>
              <a:gd name="connsiteY2" fmla="*/ 441326 h 441326"/>
              <a:gd name="connsiteX3" fmla="*/ 0 w 436564"/>
              <a:gd name="connsiteY3" fmla="*/ 441326 h 44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564" h="441326">
                <a:moveTo>
                  <a:pt x="0" y="441326"/>
                </a:moveTo>
                <a:lnTo>
                  <a:pt x="304007" y="0"/>
                </a:lnTo>
                <a:lnTo>
                  <a:pt x="436564" y="441326"/>
                </a:lnTo>
                <a:lnTo>
                  <a:pt x="0" y="441326"/>
                </a:lnTo>
                <a:close/>
              </a:path>
            </a:pathLst>
          </a:custGeom>
          <a:solidFill>
            <a:srgbClr val="6A8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等腰三角形 5"/>
          <p:cNvSpPr/>
          <p:nvPr/>
        </p:nvSpPr>
        <p:spPr>
          <a:xfrm>
            <a:off x="9256716" y="4907359"/>
            <a:ext cx="2234406" cy="88662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168274 w 2234406"/>
              <a:gd name="connsiteY0" fmla="*/ 3177 h 886621"/>
              <a:gd name="connsiteX1" fmla="*/ 2234406 w 2234406"/>
              <a:gd name="connsiteY1" fmla="*/ 0 h 886621"/>
              <a:gd name="connsiteX2" fmla="*/ 0 w 2234406"/>
              <a:gd name="connsiteY2" fmla="*/ 886621 h 886621"/>
              <a:gd name="connsiteX3" fmla="*/ 168274 w 2234406"/>
              <a:gd name="connsiteY3" fmla="*/ 3177 h 88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4406" h="886621">
                <a:moveTo>
                  <a:pt x="168274" y="3177"/>
                </a:moveTo>
                <a:lnTo>
                  <a:pt x="2234406" y="0"/>
                </a:lnTo>
                <a:lnTo>
                  <a:pt x="0" y="886621"/>
                </a:lnTo>
                <a:lnTo>
                  <a:pt x="168274" y="3177"/>
                </a:lnTo>
                <a:close/>
              </a:path>
            </a:pathLst>
          </a:custGeom>
          <a:solidFill>
            <a:srgbClr val="1D8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矩形 4"/>
          <p:cNvSpPr/>
          <p:nvPr/>
        </p:nvSpPr>
        <p:spPr>
          <a:xfrm>
            <a:off x="1852614" y="1522413"/>
            <a:ext cx="3271838" cy="3843338"/>
          </a:xfrm>
          <a:custGeom>
            <a:avLst/>
            <a:gdLst>
              <a:gd name="connsiteX0" fmla="*/ 0 w 3157537"/>
              <a:gd name="connsiteY0" fmla="*/ 0 h 3886200"/>
              <a:gd name="connsiteX1" fmla="*/ 3157537 w 3157537"/>
              <a:gd name="connsiteY1" fmla="*/ 0 h 3886200"/>
              <a:gd name="connsiteX2" fmla="*/ 3157537 w 3157537"/>
              <a:gd name="connsiteY2" fmla="*/ 3886200 h 3886200"/>
              <a:gd name="connsiteX3" fmla="*/ 0 w 3157537"/>
              <a:gd name="connsiteY3" fmla="*/ 3886200 h 3886200"/>
              <a:gd name="connsiteX4" fmla="*/ 0 w 3157537"/>
              <a:gd name="connsiteY4" fmla="*/ 0 h 3886200"/>
              <a:gd name="connsiteX0" fmla="*/ 0 w 3314700"/>
              <a:gd name="connsiteY0" fmla="*/ 0 h 3886200"/>
              <a:gd name="connsiteX1" fmla="*/ 3314700 w 3314700"/>
              <a:gd name="connsiteY1" fmla="*/ 400050 h 3886200"/>
              <a:gd name="connsiteX2" fmla="*/ 3157537 w 3314700"/>
              <a:gd name="connsiteY2" fmla="*/ 3886200 h 3886200"/>
              <a:gd name="connsiteX3" fmla="*/ 0 w 3314700"/>
              <a:gd name="connsiteY3" fmla="*/ 3886200 h 3886200"/>
              <a:gd name="connsiteX4" fmla="*/ 0 w 3314700"/>
              <a:gd name="connsiteY4" fmla="*/ 0 h 3886200"/>
              <a:gd name="connsiteX0" fmla="*/ 0 w 3314700"/>
              <a:gd name="connsiteY0" fmla="*/ 0 h 3886200"/>
              <a:gd name="connsiteX1" fmla="*/ 3314700 w 3314700"/>
              <a:gd name="connsiteY1" fmla="*/ 400050 h 3886200"/>
              <a:gd name="connsiteX2" fmla="*/ 2628899 w 3314700"/>
              <a:gd name="connsiteY2" fmla="*/ 3843338 h 3886200"/>
              <a:gd name="connsiteX3" fmla="*/ 0 w 3314700"/>
              <a:gd name="connsiteY3" fmla="*/ 3886200 h 3886200"/>
              <a:gd name="connsiteX4" fmla="*/ 0 w 3314700"/>
              <a:gd name="connsiteY4" fmla="*/ 0 h 3886200"/>
              <a:gd name="connsiteX0" fmla="*/ 0 w 3314700"/>
              <a:gd name="connsiteY0" fmla="*/ 0 h 3843338"/>
              <a:gd name="connsiteX1" fmla="*/ 3314700 w 3314700"/>
              <a:gd name="connsiteY1" fmla="*/ 400050 h 3843338"/>
              <a:gd name="connsiteX2" fmla="*/ 2628899 w 3314700"/>
              <a:gd name="connsiteY2" fmla="*/ 3843338 h 3843338"/>
              <a:gd name="connsiteX3" fmla="*/ 1128713 w 3314700"/>
              <a:gd name="connsiteY3" fmla="*/ 3829050 h 3843338"/>
              <a:gd name="connsiteX4" fmla="*/ 0 w 3314700"/>
              <a:gd name="connsiteY4" fmla="*/ 0 h 3843338"/>
              <a:gd name="connsiteX0" fmla="*/ 0 w 3271838"/>
              <a:gd name="connsiteY0" fmla="*/ 0 h 3843338"/>
              <a:gd name="connsiteX1" fmla="*/ 3271838 w 3271838"/>
              <a:gd name="connsiteY1" fmla="*/ 400050 h 3843338"/>
              <a:gd name="connsiteX2" fmla="*/ 2586037 w 3271838"/>
              <a:gd name="connsiteY2" fmla="*/ 3843338 h 3843338"/>
              <a:gd name="connsiteX3" fmla="*/ 1085851 w 3271838"/>
              <a:gd name="connsiteY3" fmla="*/ 3829050 h 3843338"/>
              <a:gd name="connsiteX4" fmla="*/ 0 w 3271838"/>
              <a:gd name="connsiteY4" fmla="*/ 0 h 3843338"/>
              <a:gd name="connsiteX0" fmla="*/ 0 w 3271838"/>
              <a:gd name="connsiteY0" fmla="*/ 0 h 3843338"/>
              <a:gd name="connsiteX1" fmla="*/ 3271838 w 3271838"/>
              <a:gd name="connsiteY1" fmla="*/ 400050 h 3843338"/>
              <a:gd name="connsiteX2" fmla="*/ 2586037 w 3271838"/>
              <a:gd name="connsiteY2" fmla="*/ 3843338 h 3843338"/>
              <a:gd name="connsiteX3" fmla="*/ 1109663 w 3271838"/>
              <a:gd name="connsiteY3" fmla="*/ 3833812 h 3843338"/>
              <a:gd name="connsiteX4" fmla="*/ 0 w 3271838"/>
              <a:gd name="connsiteY4" fmla="*/ 0 h 3843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838" h="3843338">
                <a:moveTo>
                  <a:pt x="0" y="0"/>
                </a:moveTo>
                <a:lnTo>
                  <a:pt x="3271838" y="400050"/>
                </a:lnTo>
                <a:lnTo>
                  <a:pt x="2586037" y="3843338"/>
                </a:lnTo>
                <a:lnTo>
                  <a:pt x="1109663" y="3833812"/>
                </a:lnTo>
                <a:lnTo>
                  <a:pt x="0" y="0"/>
                </a:lnTo>
                <a:close/>
              </a:path>
            </a:pathLst>
          </a:custGeom>
          <a:solidFill>
            <a:srgbClr val="AEEA01"/>
          </a:solidFill>
          <a:ln>
            <a:solidFill>
              <a:srgbClr val="AEEA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等腰三角形 5"/>
          <p:cNvSpPr/>
          <p:nvPr/>
        </p:nvSpPr>
        <p:spPr>
          <a:xfrm>
            <a:off x="9561910" y="6376998"/>
            <a:ext cx="719140" cy="48498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03263"/>
              <a:gd name="connsiteY0" fmla="*/ 15877 h 738983"/>
              <a:gd name="connsiteX1" fmla="*/ 635794 w 703263"/>
              <a:gd name="connsiteY1" fmla="*/ 0 h 738983"/>
              <a:gd name="connsiteX2" fmla="*/ 703263 w 703263"/>
              <a:gd name="connsiteY2" fmla="*/ 738983 h 738983"/>
              <a:gd name="connsiteX3" fmla="*/ 0 w 703263"/>
              <a:gd name="connsiteY3" fmla="*/ 15877 h 738983"/>
              <a:gd name="connsiteX0" fmla="*/ 311152 w 1014415"/>
              <a:gd name="connsiteY0" fmla="*/ 15877 h 738983"/>
              <a:gd name="connsiteX1" fmla="*/ 946946 w 1014415"/>
              <a:gd name="connsiteY1" fmla="*/ 0 h 738983"/>
              <a:gd name="connsiteX2" fmla="*/ 1014415 w 1014415"/>
              <a:gd name="connsiteY2" fmla="*/ 738983 h 738983"/>
              <a:gd name="connsiteX3" fmla="*/ 0 w 1014415"/>
              <a:gd name="connsiteY3" fmla="*/ 621107 h 738983"/>
              <a:gd name="connsiteX4" fmla="*/ 311152 w 1014415"/>
              <a:gd name="connsiteY4" fmla="*/ 15877 h 738983"/>
              <a:gd name="connsiteX0" fmla="*/ 311152 w 946946"/>
              <a:gd name="connsiteY0" fmla="*/ 15877 h 843758"/>
              <a:gd name="connsiteX1" fmla="*/ 946946 w 946946"/>
              <a:gd name="connsiteY1" fmla="*/ 0 h 843758"/>
              <a:gd name="connsiteX2" fmla="*/ 195265 w 946946"/>
              <a:gd name="connsiteY2" fmla="*/ 843758 h 843758"/>
              <a:gd name="connsiteX3" fmla="*/ 0 w 946946"/>
              <a:gd name="connsiteY3" fmla="*/ 621107 h 843758"/>
              <a:gd name="connsiteX4" fmla="*/ 311152 w 946946"/>
              <a:gd name="connsiteY4" fmla="*/ 15877 h 843758"/>
              <a:gd name="connsiteX0" fmla="*/ 311152 w 1013621"/>
              <a:gd name="connsiteY0" fmla="*/ 0 h 827881"/>
              <a:gd name="connsiteX1" fmla="*/ 1013621 w 1013621"/>
              <a:gd name="connsiteY1" fmla="*/ 131761 h 827881"/>
              <a:gd name="connsiteX2" fmla="*/ 195265 w 1013621"/>
              <a:gd name="connsiteY2" fmla="*/ 827881 h 827881"/>
              <a:gd name="connsiteX3" fmla="*/ 0 w 1013621"/>
              <a:gd name="connsiteY3" fmla="*/ 605230 h 827881"/>
              <a:gd name="connsiteX4" fmla="*/ 311152 w 1013621"/>
              <a:gd name="connsiteY4" fmla="*/ 0 h 827881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9445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80964 w 788196"/>
              <a:gd name="connsiteY0" fmla="*/ 0 h 851693"/>
              <a:gd name="connsiteX1" fmla="*/ 788196 w 788196"/>
              <a:gd name="connsiteY1" fmla="*/ 155573 h 851693"/>
              <a:gd name="connsiteX2" fmla="*/ 719140 w 788196"/>
              <a:gd name="connsiteY2" fmla="*/ 851693 h 851693"/>
              <a:gd name="connsiteX3" fmla="*/ 0 w 788196"/>
              <a:gd name="connsiteY3" fmla="*/ 851292 h 851693"/>
              <a:gd name="connsiteX4" fmla="*/ 80964 w 788196"/>
              <a:gd name="connsiteY4" fmla="*/ 0 h 851693"/>
              <a:gd name="connsiteX0" fmla="*/ 242889 w 788196"/>
              <a:gd name="connsiteY0" fmla="*/ 254002 h 696120"/>
              <a:gd name="connsiteX1" fmla="*/ 788196 w 788196"/>
              <a:gd name="connsiteY1" fmla="*/ 0 h 696120"/>
              <a:gd name="connsiteX2" fmla="*/ 719140 w 788196"/>
              <a:gd name="connsiteY2" fmla="*/ 696120 h 696120"/>
              <a:gd name="connsiteX3" fmla="*/ 0 w 788196"/>
              <a:gd name="connsiteY3" fmla="*/ 695719 h 696120"/>
              <a:gd name="connsiteX4" fmla="*/ 242889 w 788196"/>
              <a:gd name="connsiteY4" fmla="*/ 254002 h 696120"/>
              <a:gd name="connsiteX0" fmla="*/ 242889 w 719140"/>
              <a:gd name="connsiteY0" fmla="*/ 0 h 442118"/>
              <a:gd name="connsiteX1" fmla="*/ 719140 w 719140"/>
              <a:gd name="connsiteY1" fmla="*/ 442118 h 442118"/>
              <a:gd name="connsiteX2" fmla="*/ 0 w 719140"/>
              <a:gd name="connsiteY2" fmla="*/ 441717 h 442118"/>
              <a:gd name="connsiteX3" fmla="*/ 242889 w 719140"/>
              <a:gd name="connsiteY3" fmla="*/ 0 h 442118"/>
              <a:gd name="connsiteX0" fmla="*/ 280989 w 719140"/>
              <a:gd name="connsiteY0" fmla="*/ 0 h 484981"/>
              <a:gd name="connsiteX1" fmla="*/ 719140 w 719140"/>
              <a:gd name="connsiteY1" fmla="*/ 484981 h 484981"/>
              <a:gd name="connsiteX2" fmla="*/ 0 w 719140"/>
              <a:gd name="connsiteY2" fmla="*/ 484580 h 484981"/>
              <a:gd name="connsiteX3" fmla="*/ 280989 w 719140"/>
              <a:gd name="connsiteY3" fmla="*/ 0 h 48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140" h="484981">
                <a:moveTo>
                  <a:pt x="280989" y="0"/>
                </a:moveTo>
                <a:lnTo>
                  <a:pt x="719140" y="484981"/>
                </a:lnTo>
                <a:lnTo>
                  <a:pt x="0" y="484580"/>
                </a:lnTo>
                <a:lnTo>
                  <a:pt x="2809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00247" y="2834199"/>
            <a:ext cx="6222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用技术引领课堂变革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06651" y="2834199"/>
            <a:ext cx="246559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dirty="0" smtClean="0">
                <a:solidFill>
                  <a:srgbClr val="517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宁夏教育厅</a:t>
            </a:r>
            <a:r>
              <a:rPr lang="zh-CN" altLang="en-US" sz="2800" dirty="0" smtClean="0">
                <a:solidFill>
                  <a:srgbClr val="517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教学研究室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98340" y="4133023"/>
            <a:ext cx="1183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岳维鹏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3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建设三个工作支点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4" y="1867586"/>
            <a:ext cx="8992052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8" y="2305985"/>
            <a:ext cx="800314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开展“四课”活动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磨课、晒课、评课、送课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0" name="Picture 2" descr="C:\Users\think\Desktop\扁担沟照片\扁担沟照片\教研组研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6325" y="3910083"/>
            <a:ext cx="3675797" cy="2756848"/>
          </a:xfrm>
          <a:prstGeom prst="rect">
            <a:avLst/>
          </a:prstGeom>
          <a:noFill/>
        </p:spPr>
      </p:pic>
      <p:pic>
        <p:nvPicPr>
          <p:cNvPr id="48131" name="Picture 3" descr="C:\Users\think\Desktop\20150413175641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35904" y="3902066"/>
            <a:ext cx="3410688" cy="2764866"/>
          </a:xfrm>
          <a:prstGeom prst="rect">
            <a:avLst/>
          </a:prstGeom>
          <a:noFill/>
        </p:spPr>
      </p:pic>
      <p:pic>
        <p:nvPicPr>
          <p:cNvPr id="2050" name="Picture 2" descr="C:\Users\Administrator.LX-20151221ISMH\Desktop\扁担沟照片\扁担沟照片\学生操作白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7654" y="3909270"/>
            <a:ext cx="3685561" cy="27641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569" y="2217688"/>
            <a:ext cx="9093666" cy="321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76737" y="1867586"/>
            <a:ext cx="8027321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06925" y="2305985"/>
            <a:ext cx="702163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制定宁夏回族自治区优课评选的普适性标准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89" name="Picture 1" descr="C:\Users\Administrator.LX-20151221ISMH\AppData\Roaming\Tencent\Users\124846906\QQ\WinTemp\RichOle\9VILF18Z_ZTTT5%R0S2K`6F.png"/>
          <p:cNvPicPr>
            <a:picLocks noChangeAspect="1" noChangeArrowheads="1"/>
          </p:cNvPicPr>
          <p:nvPr/>
        </p:nvPicPr>
        <p:blipFill>
          <a:blip r:embed="rId2" cstate="print"/>
          <a:srcRect l="4859" t="252" r="5627"/>
          <a:stretch>
            <a:fillRect/>
          </a:stretch>
        </p:blipFill>
        <p:spPr bwMode="auto">
          <a:xfrm>
            <a:off x="2306973" y="3372374"/>
            <a:ext cx="3263317" cy="3313653"/>
          </a:xfrm>
          <a:prstGeom prst="rect">
            <a:avLst/>
          </a:prstGeom>
          <a:noFill/>
        </p:spPr>
      </p:pic>
      <p:pic>
        <p:nvPicPr>
          <p:cNvPr id="12290" name="Picture 2" descr="C:\Users\Administrator.LX-20151221ISMH\AppData\Roaming\Tencent\Users\124846906\QQ\WinTemp\RichOle\QSTM(3{X(Y7QJB6H~DC@HVE.png"/>
          <p:cNvPicPr>
            <a:picLocks noChangeAspect="1" noChangeArrowheads="1"/>
          </p:cNvPicPr>
          <p:nvPr/>
        </p:nvPicPr>
        <p:blipFill>
          <a:blip r:embed="rId3" cstate="print"/>
          <a:srcRect l="3464" t="262" r="5081" b="1442"/>
          <a:stretch>
            <a:fillRect/>
          </a:stretch>
        </p:blipFill>
        <p:spPr bwMode="auto">
          <a:xfrm>
            <a:off x="5712903" y="3431097"/>
            <a:ext cx="3036815" cy="32549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1" y="1867586"/>
            <a:ext cx="943016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844212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全区义务教育阶段教师信息化背景下的教学技能大赛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4" name="Picture 2" descr="C:\Users\think\Desktop\优课汇报材料\IMG_6096.JPG"/>
          <p:cNvPicPr>
            <a:picLocks noChangeAspect="1" noChangeArrowheads="1"/>
          </p:cNvPicPr>
          <p:nvPr/>
        </p:nvPicPr>
        <p:blipFill>
          <a:blip r:embed="rId2" cstate="print"/>
          <a:srcRect l="7363" t="23682" r="4129" b="10050"/>
          <a:stretch>
            <a:fillRect/>
          </a:stretch>
        </p:blipFill>
        <p:spPr bwMode="auto">
          <a:xfrm>
            <a:off x="1651379" y="3930555"/>
            <a:ext cx="4899548" cy="2743199"/>
          </a:xfrm>
          <a:prstGeom prst="rect">
            <a:avLst/>
          </a:prstGeom>
          <a:noFill/>
        </p:spPr>
      </p:pic>
      <p:pic>
        <p:nvPicPr>
          <p:cNvPr id="49155" name="Picture 3" descr="C:\Users\think\Desktop\1.png"/>
          <p:cNvPicPr>
            <a:picLocks noChangeAspect="1" noChangeArrowheads="1"/>
          </p:cNvPicPr>
          <p:nvPr/>
        </p:nvPicPr>
        <p:blipFill>
          <a:blip r:embed="rId3" cstate="print"/>
          <a:srcRect l="673" t="1649" r="39621" b="38243"/>
          <a:stretch>
            <a:fillRect/>
          </a:stretch>
        </p:blipFill>
        <p:spPr bwMode="auto">
          <a:xfrm>
            <a:off x="6550925" y="3934200"/>
            <a:ext cx="4844955" cy="27395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0" y="1867586"/>
            <a:ext cx="7314757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8" y="2305985"/>
            <a:ext cx="632672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推进信息化资源有效应用试点学校工作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3768" y="4817660"/>
            <a:ext cx="581394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278BA5"/>
                </a:solidFill>
                <a:latin typeface="宋体" pitchFamily="2" charset="-122"/>
                <a:ea typeface="宋体" pitchFamily="2" charset="-122"/>
                <a:hlinkClick r:id="rId2" action="ppaction://hlinkfile"/>
              </a:rPr>
              <a:t>全区信息化教学试点学校、项目学校名单</a:t>
            </a:r>
            <a:endParaRPr lang="zh-CN" altLang="en-US" sz="2400" dirty="0">
              <a:solidFill>
                <a:srgbClr val="278BA5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68" y="1867586"/>
            <a:ext cx="5990927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4880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中小学教师继续教育培训活动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178" name="Picture 2" descr="C:\Users\think\Desktop\优课汇报材料\IMG_6107.JPG"/>
          <p:cNvPicPr>
            <a:picLocks noChangeAspect="1" noChangeArrowheads="1"/>
          </p:cNvPicPr>
          <p:nvPr/>
        </p:nvPicPr>
        <p:blipFill>
          <a:blip r:embed="rId2" cstate="print"/>
          <a:srcRect t="26269" r="547"/>
          <a:stretch>
            <a:fillRect/>
          </a:stretch>
        </p:blipFill>
        <p:spPr bwMode="auto">
          <a:xfrm>
            <a:off x="1182807" y="4039738"/>
            <a:ext cx="3634853" cy="2640839"/>
          </a:xfrm>
          <a:prstGeom prst="rect">
            <a:avLst/>
          </a:prstGeom>
          <a:noFill/>
        </p:spPr>
      </p:pic>
      <p:pic>
        <p:nvPicPr>
          <p:cNvPr id="50179" name="Picture 3" descr="C:\Users\think\Desktop\2.png"/>
          <p:cNvPicPr>
            <a:picLocks noChangeAspect="1" noChangeArrowheads="1"/>
          </p:cNvPicPr>
          <p:nvPr/>
        </p:nvPicPr>
        <p:blipFill>
          <a:blip r:embed="rId3" cstate="print"/>
          <a:srcRect l="555" t="714" r="52391" b="40423"/>
          <a:stretch>
            <a:fillRect/>
          </a:stretch>
        </p:blipFill>
        <p:spPr bwMode="auto">
          <a:xfrm>
            <a:off x="4817660" y="4039737"/>
            <a:ext cx="3671248" cy="2634019"/>
          </a:xfrm>
          <a:prstGeom prst="rect">
            <a:avLst/>
          </a:prstGeom>
          <a:noFill/>
        </p:spPr>
      </p:pic>
      <p:pic>
        <p:nvPicPr>
          <p:cNvPr id="50180" name="Picture 4" descr="C:\Users\think\Desktop\3.png"/>
          <p:cNvPicPr>
            <a:picLocks noChangeAspect="1" noChangeArrowheads="1"/>
          </p:cNvPicPr>
          <p:nvPr/>
        </p:nvPicPr>
        <p:blipFill>
          <a:blip r:embed="rId4" cstate="print"/>
          <a:srcRect t="403" r="54840" b="38866"/>
          <a:stretch>
            <a:fillRect/>
          </a:stretch>
        </p:blipFill>
        <p:spPr bwMode="auto">
          <a:xfrm>
            <a:off x="8472938" y="4039737"/>
            <a:ext cx="3523444" cy="2634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64" y="1867586"/>
            <a:ext cx="7655957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05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672250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第四届自治区基础教育教学课题研究活动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2"/>
          <p:cNvGraphicFramePr>
            <a:graphicFrameLocks/>
          </p:cNvGraphicFramePr>
          <p:nvPr/>
        </p:nvGraphicFramePr>
        <p:xfrm>
          <a:off x="2621785" y="3720505"/>
          <a:ext cx="5829300" cy="2800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建设五项长效机制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02" name="Picture 2" descr="C:\Users\think\Desktop\优课汇报材料\IMG_6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881" y="690326"/>
            <a:ext cx="4910067" cy="5908366"/>
          </a:xfrm>
          <a:prstGeom prst="rect">
            <a:avLst/>
          </a:prstGeom>
          <a:noFill/>
        </p:spPr>
      </p:pic>
      <p:pic>
        <p:nvPicPr>
          <p:cNvPr id="51203" name="Picture 3" descr="C:\Users\think\Desktop\优课汇报材料\IMG_6104.JPG"/>
          <p:cNvPicPr>
            <a:picLocks noChangeAspect="1" noChangeArrowheads="1"/>
          </p:cNvPicPr>
          <p:nvPr/>
        </p:nvPicPr>
        <p:blipFill>
          <a:blip r:embed="rId3" cstate="print"/>
          <a:srcRect l="4677" t="12537" r="7711" b="3284"/>
          <a:stretch>
            <a:fillRect/>
          </a:stretch>
        </p:blipFill>
        <p:spPr bwMode="auto">
          <a:xfrm>
            <a:off x="6414452" y="2223261"/>
            <a:ext cx="4831306" cy="3481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 flipH="1">
            <a:off x="2365695" y="2354148"/>
            <a:ext cx="8984609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34"/>
          <p:cNvSpPr txBox="1"/>
          <p:nvPr/>
        </p:nvSpPr>
        <p:spPr>
          <a:xfrm>
            <a:off x="2743153" y="2792547"/>
            <a:ext cx="9155754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教师能进一步优化课堂教学形态，转化学生学习方式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20536" y="2087421"/>
            <a:ext cx="1993907" cy="1993907"/>
            <a:chOff x="468313" y="2931789"/>
            <a:chExt cx="669319" cy="669319"/>
          </a:xfrm>
        </p:grpSpPr>
        <p:sp>
          <p:nvSpPr>
            <p:cNvPr id="24" name="椭圆 2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2" name="文本框 38"/>
          <p:cNvSpPr txBox="1"/>
          <p:nvPr/>
        </p:nvSpPr>
        <p:spPr>
          <a:xfrm>
            <a:off x="1035732" y="278354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期待着</a:t>
            </a:r>
          </a:p>
        </p:txBody>
      </p:sp>
    </p:spTree>
    <p:extLst>
      <p:ext uri="{BB962C8B-B14F-4D97-AF65-F5344CB8AC3E}">
        <p14:creationId xmlns="" xmlns:p14="http://schemas.microsoft.com/office/powerpoint/2010/main" val="225758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16218" y="1195877"/>
            <a:ext cx="4618558" cy="3868365"/>
            <a:chOff x="4620692" y="1343361"/>
            <a:chExt cx="4618558" cy="3868365"/>
          </a:xfrm>
        </p:grpSpPr>
        <p:sp>
          <p:nvSpPr>
            <p:cNvPr id="7" name="等腰三角形 5"/>
            <p:cNvSpPr/>
            <p:nvPr/>
          </p:nvSpPr>
          <p:spPr>
            <a:xfrm>
              <a:off x="6820059" y="4670730"/>
              <a:ext cx="929481" cy="540996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22224 w 2224881"/>
                <a:gd name="connsiteY0" fmla="*/ 465139 h 872333"/>
                <a:gd name="connsiteX1" fmla="*/ 2224881 w 2224881"/>
                <a:gd name="connsiteY1" fmla="*/ 0 h 872333"/>
                <a:gd name="connsiteX2" fmla="*/ 0 w 2224881"/>
                <a:gd name="connsiteY2" fmla="*/ 872333 h 872333"/>
                <a:gd name="connsiteX3" fmla="*/ 22224 w 2224881"/>
                <a:gd name="connsiteY3" fmla="*/ 465139 h 872333"/>
                <a:gd name="connsiteX0" fmla="*/ 22224 w 1177131"/>
                <a:gd name="connsiteY0" fmla="*/ 458789 h 865983"/>
                <a:gd name="connsiteX1" fmla="*/ 1177131 w 1177131"/>
                <a:gd name="connsiteY1" fmla="*/ 0 h 865983"/>
                <a:gd name="connsiteX2" fmla="*/ 0 w 1177131"/>
                <a:gd name="connsiteY2" fmla="*/ 865983 h 865983"/>
                <a:gd name="connsiteX3" fmla="*/ 22224 w 1177131"/>
                <a:gd name="connsiteY3" fmla="*/ 458789 h 865983"/>
                <a:gd name="connsiteX0" fmla="*/ 0 w 1222376"/>
                <a:gd name="connsiteY0" fmla="*/ 458789 h 738983"/>
                <a:gd name="connsiteX1" fmla="*/ 1154907 w 1222376"/>
                <a:gd name="connsiteY1" fmla="*/ 0 h 738983"/>
                <a:gd name="connsiteX2" fmla="*/ 1222376 w 1222376"/>
                <a:gd name="connsiteY2" fmla="*/ 738983 h 738983"/>
                <a:gd name="connsiteX3" fmla="*/ 0 w 1222376"/>
                <a:gd name="connsiteY3" fmla="*/ 458789 h 738983"/>
                <a:gd name="connsiteX0" fmla="*/ 0 w 755651"/>
                <a:gd name="connsiteY0" fmla="*/ 6352 h 738983"/>
                <a:gd name="connsiteX1" fmla="*/ 688182 w 755651"/>
                <a:gd name="connsiteY1" fmla="*/ 0 h 738983"/>
                <a:gd name="connsiteX2" fmla="*/ 755651 w 755651"/>
                <a:gd name="connsiteY2" fmla="*/ 738983 h 738983"/>
                <a:gd name="connsiteX3" fmla="*/ 0 w 755651"/>
                <a:gd name="connsiteY3" fmla="*/ 6352 h 738983"/>
                <a:gd name="connsiteX0" fmla="*/ 0 w 755651"/>
                <a:gd name="connsiteY0" fmla="*/ 6352 h 738983"/>
                <a:gd name="connsiteX1" fmla="*/ 688182 w 755651"/>
                <a:gd name="connsiteY1" fmla="*/ 0 h 738983"/>
                <a:gd name="connsiteX2" fmla="*/ 755651 w 755651"/>
                <a:gd name="connsiteY2" fmla="*/ 738983 h 738983"/>
                <a:gd name="connsiteX3" fmla="*/ 0 w 755651"/>
                <a:gd name="connsiteY3" fmla="*/ 6352 h 738983"/>
                <a:gd name="connsiteX0" fmla="*/ 0 w 703263"/>
                <a:gd name="connsiteY0" fmla="*/ 15877 h 738983"/>
                <a:gd name="connsiteX1" fmla="*/ 635794 w 703263"/>
                <a:gd name="connsiteY1" fmla="*/ 0 h 738983"/>
                <a:gd name="connsiteX2" fmla="*/ 703263 w 703263"/>
                <a:gd name="connsiteY2" fmla="*/ 738983 h 738983"/>
                <a:gd name="connsiteX3" fmla="*/ 0 w 703263"/>
                <a:gd name="connsiteY3" fmla="*/ 15877 h 738983"/>
                <a:gd name="connsiteX0" fmla="*/ 311152 w 1014415"/>
                <a:gd name="connsiteY0" fmla="*/ 15877 h 738983"/>
                <a:gd name="connsiteX1" fmla="*/ 946946 w 1014415"/>
                <a:gd name="connsiteY1" fmla="*/ 0 h 738983"/>
                <a:gd name="connsiteX2" fmla="*/ 1014415 w 1014415"/>
                <a:gd name="connsiteY2" fmla="*/ 738983 h 738983"/>
                <a:gd name="connsiteX3" fmla="*/ 0 w 1014415"/>
                <a:gd name="connsiteY3" fmla="*/ 621107 h 738983"/>
                <a:gd name="connsiteX4" fmla="*/ 311152 w 1014415"/>
                <a:gd name="connsiteY4" fmla="*/ 15877 h 738983"/>
                <a:gd name="connsiteX0" fmla="*/ 311152 w 946946"/>
                <a:gd name="connsiteY0" fmla="*/ 15877 h 843758"/>
                <a:gd name="connsiteX1" fmla="*/ 946946 w 946946"/>
                <a:gd name="connsiteY1" fmla="*/ 0 h 843758"/>
                <a:gd name="connsiteX2" fmla="*/ 195265 w 946946"/>
                <a:gd name="connsiteY2" fmla="*/ 843758 h 843758"/>
                <a:gd name="connsiteX3" fmla="*/ 0 w 946946"/>
                <a:gd name="connsiteY3" fmla="*/ 621107 h 843758"/>
                <a:gd name="connsiteX4" fmla="*/ 311152 w 946946"/>
                <a:gd name="connsiteY4" fmla="*/ 15877 h 843758"/>
                <a:gd name="connsiteX0" fmla="*/ 311152 w 1013621"/>
                <a:gd name="connsiteY0" fmla="*/ 0 h 827881"/>
                <a:gd name="connsiteX1" fmla="*/ 1013621 w 1013621"/>
                <a:gd name="connsiteY1" fmla="*/ 131761 h 827881"/>
                <a:gd name="connsiteX2" fmla="*/ 195265 w 1013621"/>
                <a:gd name="connsiteY2" fmla="*/ 827881 h 827881"/>
                <a:gd name="connsiteX3" fmla="*/ 0 w 1013621"/>
                <a:gd name="connsiteY3" fmla="*/ 605230 h 827881"/>
                <a:gd name="connsiteX4" fmla="*/ 311152 w 1013621"/>
                <a:gd name="connsiteY4" fmla="*/ 0 h 827881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406402 w 1113634"/>
                <a:gd name="connsiteY0" fmla="*/ 0 h 952896"/>
                <a:gd name="connsiteX1" fmla="*/ 1113634 w 1113634"/>
                <a:gd name="connsiteY1" fmla="*/ 155573 h 952896"/>
                <a:gd name="connsiteX2" fmla="*/ 295278 w 1113634"/>
                <a:gd name="connsiteY2" fmla="*/ 851693 h 952896"/>
                <a:gd name="connsiteX3" fmla="*/ 0 w 1113634"/>
                <a:gd name="connsiteY3" fmla="*/ 948128 h 952896"/>
                <a:gd name="connsiteX4" fmla="*/ 100013 w 1113634"/>
                <a:gd name="connsiteY4" fmla="*/ 629042 h 952896"/>
                <a:gd name="connsiteX5" fmla="*/ 406402 w 1113634"/>
                <a:gd name="connsiteY5" fmla="*/ 0 h 952896"/>
                <a:gd name="connsiteX0" fmla="*/ 310277 w 1017509"/>
                <a:gd name="connsiteY0" fmla="*/ 0 h 872621"/>
                <a:gd name="connsiteX1" fmla="*/ 1017509 w 1017509"/>
                <a:gd name="connsiteY1" fmla="*/ 155573 h 872621"/>
                <a:gd name="connsiteX2" fmla="*/ 199153 w 1017509"/>
                <a:gd name="connsiteY2" fmla="*/ 851693 h 872621"/>
                <a:gd name="connsiteX3" fmla="*/ 3888 w 1017509"/>
                <a:gd name="connsiteY3" fmla="*/ 629042 h 872621"/>
                <a:gd name="connsiteX4" fmla="*/ 310277 w 1017509"/>
                <a:gd name="connsiteY4" fmla="*/ 0 h 872621"/>
                <a:gd name="connsiteX0" fmla="*/ 480864 w 1188096"/>
                <a:gd name="connsiteY0" fmla="*/ 0 h 1231118"/>
                <a:gd name="connsiteX1" fmla="*/ 1188096 w 1188096"/>
                <a:gd name="connsiteY1" fmla="*/ 155573 h 1231118"/>
                <a:gd name="connsiteX2" fmla="*/ 55415 w 1188096"/>
                <a:gd name="connsiteY2" fmla="*/ 1223168 h 1231118"/>
                <a:gd name="connsiteX3" fmla="*/ 174475 w 1188096"/>
                <a:gd name="connsiteY3" fmla="*/ 629042 h 1231118"/>
                <a:gd name="connsiteX4" fmla="*/ 480864 w 1188096"/>
                <a:gd name="connsiteY4" fmla="*/ 0 h 1231118"/>
                <a:gd name="connsiteX0" fmla="*/ 448936 w 1156168"/>
                <a:gd name="connsiteY0" fmla="*/ 0 h 1223168"/>
                <a:gd name="connsiteX1" fmla="*/ 1156168 w 1156168"/>
                <a:gd name="connsiteY1" fmla="*/ 155573 h 1223168"/>
                <a:gd name="connsiteX2" fmla="*/ 23487 w 1156168"/>
                <a:gd name="connsiteY2" fmla="*/ 1223168 h 1223168"/>
                <a:gd name="connsiteX3" fmla="*/ 448936 w 1156168"/>
                <a:gd name="connsiteY3" fmla="*/ 0 h 1223168"/>
                <a:gd name="connsiteX0" fmla="*/ 425449 w 1132681"/>
                <a:gd name="connsiteY0" fmla="*/ 0 h 1223168"/>
                <a:gd name="connsiteX1" fmla="*/ 1132681 w 1132681"/>
                <a:gd name="connsiteY1" fmla="*/ 155573 h 1223168"/>
                <a:gd name="connsiteX2" fmla="*/ 0 w 1132681"/>
                <a:gd name="connsiteY2" fmla="*/ 1223168 h 1223168"/>
                <a:gd name="connsiteX3" fmla="*/ 425449 w 1132681"/>
                <a:gd name="connsiteY3" fmla="*/ 0 h 1223168"/>
                <a:gd name="connsiteX0" fmla="*/ 425449 w 1132681"/>
                <a:gd name="connsiteY0" fmla="*/ 0 h 1223168"/>
                <a:gd name="connsiteX1" fmla="*/ 1132681 w 1132681"/>
                <a:gd name="connsiteY1" fmla="*/ 155573 h 1223168"/>
                <a:gd name="connsiteX2" fmla="*/ 0 w 1132681"/>
                <a:gd name="connsiteY2" fmla="*/ 1223168 h 1223168"/>
                <a:gd name="connsiteX3" fmla="*/ 425449 w 1132681"/>
                <a:gd name="connsiteY3" fmla="*/ 0 h 1223168"/>
                <a:gd name="connsiteX0" fmla="*/ 222249 w 929481"/>
                <a:gd name="connsiteY0" fmla="*/ 0 h 540996"/>
                <a:gd name="connsiteX1" fmla="*/ 929481 w 929481"/>
                <a:gd name="connsiteY1" fmla="*/ 155573 h 540996"/>
                <a:gd name="connsiteX2" fmla="*/ 0 w 929481"/>
                <a:gd name="connsiteY2" fmla="*/ 540996 h 540996"/>
                <a:gd name="connsiteX3" fmla="*/ 222249 w 929481"/>
                <a:gd name="connsiteY3" fmla="*/ 0 h 54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481" h="540996">
                  <a:moveTo>
                    <a:pt x="222249" y="0"/>
                  </a:moveTo>
                  <a:lnTo>
                    <a:pt x="929481" y="155573"/>
                  </a:lnTo>
                  <a:lnTo>
                    <a:pt x="0" y="540996"/>
                  </a:lnTo>
                  <a:lnTo>
                    <a:pt x="222249" y="0"/>
                  </a:lnTo>
                  <a:close/>
                </a:path>
              </a:pathLst>
            </a:custGeom>
            <a:solidFill>
              <a:srgbClr val="1D8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5"/>
            <p:cNvSpPr/>
            <p:nvPr/>
          </p:nvSpPr>
          <p:spPr>
            <a:xfrm>
              <a:off x="5021580" y="3974593"/>
              <a:ext cx="2727960" cy="845663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22224 w 2224881"/>
                <a:gd name="connsiteY0" fmla="*/ 465139 h 872333"/>
                <a:gd name="connsiteX1" fmla="*/ 2224881 w 2224881"/>
                <a:gd name="connsiteY1" fmla="*/ 0 h 872333"/>
                <a:gd name="connsiteX2" fmla="*/ 0 w 2224881"/>
                <a:gd name="connsiteY2" fmla="*/ 872333 h 872333"/>
                <a:gd name="connsiteX3" fmla="*/ 22224 w 2224881"/>
                <a:gd name="connsiteY3" fmla="*/ 465139 h 872333"/>
                <a:gd name="connsiteX0" fmla="*/ 22224 w 1177131"/>
                <a:gd name="connsiteY0" fmla="*/ 458789 h 865983"/>
                <a:gd name="connsiteX1" fmla="*/ 1177131 w 1177131"/>
                <a:gd name="connsiteY1" fmla="*/ 0 h 865983"/>
                <a:gd name="connsiteX2" fmla="*/ 0 w 1177131"/>
                <a:gd name="connsiteY2" fmla="*/ 865983 h 865983"/>
                <a:gd name="connsiteX3" fmla="*/ 22224 w 1177131"/>
                <a:gd name="connsiteY3" fmla="*/ 458789 h 865983"/>
                <a:gd name="connsiteX0" fmla="*/ 0 w 1222376"/>
                <a:gd name="connsiteY0" fmla="*/ 458789 h 738983"/>
                <a:gd name="connsiteX1" fmla="*/ 1154907 w 1222376"/>
                <a:gd name="connsiteY1" fmla="*/ 0 h 738983"/>
                <a:gd name="connsiteX2" fmla="*/ 1222376 w 1222376"/>
                <a:gd name="connsiteY2" fmla="*/ 738983 h 738983"/>
                <a:gd name="connsiteX3" fmla="*/ 0 w 1222376"/>
                <a:gd name="connsiteY3" fmla="*/ 458789 h 738983"/>
                <a:gd name="connsiteX0" fmla="*/ 0 w 1597026"/>
                <a:gd name="connsiteY0" fmla="*/ 598489 h 738983"/>
                <a:gd name="connsiteX1" fmla="*/ 1529557 w 1597026"/>
                <a:gd name="connsiteY1" fmla="*/ 0 h 738983"/>
                <a:gd name="connsiteX2" fmla="*/ 1597026 w 1597026"/>
                <a:gd name="connsiteY2" fmla="*/ 738983 h 738983"/>
                <a:gd name="connsiteX3" fmla="*/ 0 w 1597026"/>
                <a:gd name="connsiteY3" fmla="*/ 598489 h 738983"/>
                <a:gd name="connsiteX0" fmla="*/ 0 w 1597026"/>
                <a:gd name="connsiteY0" fmla="*/ 636589 h 777083"/>
                <a:gd name="connsiteX1" fmla="*/ 1529557 w 1597026"/>
                <a:gd name="connsiteY1" fmla="*/ 0 h 777083"/>
                <a:gd name="connsiteX2" fmla="*/ 1597026 w 1597026"/>
                <a:gd name="connsiteY2" fmla="*/ 777083 h 777083"/>
                <a:gd name="connsiteX3" fmla="*/ 0 w 1597026"/>
                <a:gd name="connsiteY3" fmla="*/ 636589 h 777083"/>
                <a:gd name="connsiteX0" fmla="*/ 0 w 1597026"/>
                <a:gd name="connsiteY0" fmla="*/ 705169 h 845663"/>
                <a:gd name="connsiteX1" fmla="*/ 1516174 w 1597026"/>
                <a:gd name="connsiteY1" fmla="*/ 0 h 845663"/>
                <a:gd name="connsiteX2" fmla="*/ 1597026 w 1597026"/>
                <a:gd name="connsiteY2" fmla="*/ 845663 h 845663"/>
                <a:gd name="connsiteX3" fmla="*/ 0 w 1597026"/>
                <a:gd name="connsiteY3" fmla="*/ 705169 h 84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7026" h="845663">
                  <a:moveTo>
                    <a:pt x="0" y="705169"/>
                  </a:moveTo>
                  <a:lnTo>
                    <a:pt x="1516174" y="0"/>
                  </a:lnTo>
                  <a:lnTo>
                    <a:pt x="1597026" y="845663"/>
                  </a:lnTo>
                  <a:lnTo>
                    <a:pt x="0" y="705169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5"/>
            <p:cNvSpPr/>
            <p:nvPr/>
          </p:nvSpPr>
          <p:spPr>
            <a:xfrm>
              <a:off x="5029200" y="3780392"/>
              <a:ext cx="3268980" cy="897958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168274 w 2234406"/>
                <a:gd name="connsiteY0" fmla="*/ 3177 h 886621"/>
                <a:gd name="connsiteX1" fmla="*/ 2234406 w 2234406"/>
                <a:gd name="connsiteY1" fmla="*/ 0 h 886621"/>
                <a:gd name="connsiteX2" fmla="*/ 0 w 2234406"/>
                <a:gd name="connsiteY2" fmla="*/ 886621 h 886621"/>
                <a:gd name="connsiteX3" fmla="*/ 168274 w 2234406"/>
                <a:gd name="connsiteY3" fmla="*/ 3177 h 886621"/>
                <a:gd name="connsiteX0" fmla="*/ 197302 w 2234406"/>
                <a:gd name="connsiteY0" fmla="*/ 0 h 897958"/>
                <a:gd name="connsiteX1" fmla="*/ 2234406 w 2234406"/>
                <a:gd name="connsiteY1" fmla="*/ 11337 h 897958"/>
                <a:gd name="connsiteX2" fmla="*/ 0 w 2234406"/>
                <a:gd name="connsiteY2" fmla="*/ 897958 h 897958"/>
                <a:gd name="connsiteX3" fmla="*/ 197302 w 2234406"/>
                <a:gd name="connsiteY3" fmla="*/ 0 h 89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4406" h="897958">
                  <a:moveTo>
                    <a:pt x="197302" y="0"/>
                  </a:moveTo>
                  <a:lnTo>
                    <a:pt x="2234406" y="11337"/>
                  </a:lnTo>
                  <a:lnTo>
                    <a:pt x="0" y="897958"/>
                  </a:lnTo>
                  <a:lnTo>
                    <a:pt x="197302" y="0"/>
                  </a:lnTo>
                  <a:close/>
                </a:path>
              </a:pathLst>
            </a:custGeom>
            <a:solidFill>
              <a:srgbClr val="1D8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矩形 5"/>
            <p:cNvSpPr/>
            <p:nvPr/>
          </p:nvSpPr>
          <p:spPr>
            <a:xfrm>
              <a:off x="4620692" y="1343361"/>
              <a:ext cx="4618558" cy="2459891"/>
            </a:xfrm>
            <a:custGeom>
              <a:avLst/>
              <a:gdLst>
                <a:gd name="connsiteX0" fmla="*/ 0 w 2162629"/>
                <a:gd name="connsiteY0" fmla="*/ 0 h 1890088"/>
                <a:gd name="connsiteX1" fmla="*/ 2162629 w 2162629"/>
                <a:gd name="connsiteY1" fmla="*/ 0 h 1890088"/>
                <a:gd name="connsiteX2" fmla="*/ 2162629 w 2162629"/>
                <a:gd name="connsiteY2" fmla="*/ 1890088 h 1890088"/>
                <a:gd name="connsiteX3" fmla="*/ 0 w 2162629"/>
                <a:gd name="connsiteY3" fmla="*/ 1890088 h 1890088"/>
                <a:gd name="connsiteX4" fmla="*/ 0 w 2162629"/>
                <a:gd name="connsiteY4" fmla="*/ 0 h 1890088"/>
                <a:gd name="connsiteX0" fmla="*/ 0 w 2162629"/>
                <a:gd name="connsiteY0" fmla="*/ 0 h 1890088"/>
                <a:gd name="connsiteX1" fmla="*/ 2162629 w 2162629"/>
                <a:gd name="connsiteY1" fmla="*/ 0 h 1890088"/>
                <a:gd name="connsiteX2" fmla="*/ 2162629 w 2162629"/>
                <a:gd name="connsiteY2" fmla="*/ 1890088 h 1890088"/>
                <a:gd name="connsiteX3" fmla="*/ 0 w 2162629"/>
                <a:gd name="connsiteY3" fmla="*/ 1890088 h 1890088"/>
                <a:gd name="connsiteX4" fmla="*/ 0 w 2162629"/>
                <a:gd name="connsiteY4" fmla="*/ 0 h 1890088"/>
                <a:gd name="connsiteX0" fmla="*/ 0 w 2815772"/>
                <a:gd name="connsiteY0" fmla="*/ 29028 h 1890088"/>
                <a:gd name="connsiteX1" fmla="*/ 2815772 w 2815772"/>
                <a:gd name="connsiteY1" fmla="*/ 0 h 1890088"/>
                <a:gd name="connsiteX2" fmla="*/ 2815772 w 2815772"/>
                <a:gd name="connsiteY2" fmla="*/ 1890088 h 1890088"/>
                <a:gd name="connsiteX3" fmla="*/ 653143 w 2815772"/>
                <a:gd name="connsiteY3" fmla="*/ 1890088 h 1890088"/>
                <a:gd name="connsiteX4" fmla="*/ 0 w 2815772"/>
                <a:gd name="connsiteY4" fmla="*/ 29028 h 1890088"/>
                <a:gd name="connsiteX0" fmla="*/ 0 w 3556000"/>
                <a:gd name="connsiteY0" fmla="*/ 333828 h 2194888"/>
                <a:gd name="connsiteX1" fmla="*/ 3556000 w 3556000"/>
                <a:gd name="connsiteY1" fmla="*/ 0 h 2194888"/>
                <a:gd name="connsiteX2" fmla="*/ 2815772 w 3556000"/>
                <a:gd name="connsiteY2" fmla="*/ 2194888 h 2194888"/>
                <a:gd name="connsiteX3" fmla="*/ 653143 w 3556000"/>
                <a:gd name="connsiteY3" fmla="*/ 2194888 h 2194888"/>
                <a:gd name="connsiteX4" fmla="*/ 0 w 3556000"/>
                <a:gd name="connsiteY4" fmla="*/ 333828 h 2194888"/>
                <a:gd name="connsiteX0" fmla="*/ 0 w 2815772"/>
                <a:gd name="connsiteY0" fmla="*/ 420914 h 2281974"/>
                <a:gd name="connsiteX1" fmla="*/ 2627086 w 2815772"/>
                <a:gd name="connsiteY1" fmla="*/ 0 h 2281974"/>
                <a:gd name="connsiteX2" fmla="*/ 2815772 w 2815772"/>
                <a:gd name="connsiteY2" fmla="*/ 2281974 h 2281974"/>
                <a:gd name="connsiteX3" fmla="*/ 653143 w 2815772"/>
                <a:gd name="connsiteY3" fmla="*/ 2281974 h 2281974"/>
                <a:gd name="connsiteX4" fmla="*/ 0 w 2815772"/>
                <a:gd name="connsiteY4" fmla="*/ 420914 h 2281974"/>
                <a:gd name="connsiteX0" fmla="*/ 0 w 3338286"/>
                <a:gd name="connsiteY0" fmla="*/ 420914 h 2281974"/>
                <a:gd name="connsiteX1" fmla="*/ 2627086 w 3338286"/>
                <a:gd name="connsiteY1" fmla="*/ 0 h 2281974"/>
                <a:gd name="connsiteX2" fmla="*/ 3338286 w 3338286"/>
                <a:gd name="connsiteY2" fmla="*/ 754743 h 2281974"/>
                <a:gd name="connsiteX3" fmla="*/ 2815772 w 3338286"/>
                <a:gd name="connsiteY3" fmla="*/ 2281974 h 2281974"/>
                <a:gd name="connsiteX4" fmla="*/ 653143 w 3338286"/>
                <a:gd name="connsiteY4" fmla="*/ 2281974 h 2281974"/>
                <a:gd name="connsiteX5" fmla="*/ 0 w 3338286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72571 h 1933631"/>
                <a:gd name="connsiteX1" fmla="*/ 3512458 w 3512458"/>
                <a:gd name="connsiteY1" fmla="*/ 0 h 1933631"/>
                <a:gd name="connsiteX2" fmla="*/ 2815772 w 3512458"/>
                <a:gd name="connsiteY2" fmla="*/ 1933631 h 1933631"/>
                <a:gd name="connsiteX3" fmla="*/ 653143 w 3512458"/>
                <a:gd name="connsiteY3" fmla="*/ 1933631 h 1933631"/>
                <a:gd name="connsiteX4" fmla="*/ 0 w 3512458"/>
                <a:gd name="connsiteY4" fmla="*/ 72571 h 1933631"/>
                <a:gd name="connsiteX0" fmla="*/ 0 w 3526972"/>
                <a:gd name="connsiteY0" fmla="*/ 0 h 2528717"/>
                <a:gd name="connsiteX1" fmla="*/ 3526972 w 3526972"/>
                <a:gd name="connsiteY1" fmla="*/ 595086 h 2528717"/>
                <a:gd name="connsiteX2" fmla="*/ 2830286 w 3526972"/>
                <a:gd name="connsiteY2" fmla="*/ 2528717 h 2528717"/>
                <a:gd name="connsiteX3" fmla="*/ 667657 w 3526972"/>
                <a:gd name="connsiteY3" fmla="*/ 2528717 h 2528717"/>
                <a:gd name="connsiteX4" fmla="*/ 0 w 3526972"/>
                <a:gd name="connsiteY4" fmla="*/ 0 h 2528717"/>
                <a:gd name="connsiteX0" fmla="*/ 0 w 3599543"/>
                <a:gd name="connsiteY0" fmla="*/ 0 h 2223917"/>
                <a:gd name="connsiteX1" fmla="*/ 3599543 w 3599543"/>
                <a:gd name="connsiteY1" fmla="*/ 290286 h 2223917"/>
                <a:gd name="connsiteX2" fmla="*/ 2902857 w 3599543"/>
                <a:gd name="connsiteY2" fmla="*/ 2223917 h 2223917"/>
                <a:gd name="connsiteX3" fmla="*/ 740228 w 3599543"/>
                <a:gd name="connsiteY3" fmla="*/ 2223917 h 2223917"/>
                <a:gd name="connsiteX4" fmla="*/ 0 w 3599543"/>
                <a:gd name="connsiteY4" fmla="*/ 0 h 2223917"/>
                <a:gd name="connsiteX0" fmla="*/ 0 w 3599543"/>
                <a:gd name="connsiteY0" fmla="*/ 0 h 2223917"/>
                <a:gd name="connsiteX1" fmla="*/ 3599543 w 3599543"/>
                <a:gd name="connsiteY1" fmla="*/ 348343 h 2223917"/>
                <a:gd name="connsiteX2" fmla="*/ 2902857 w 3599543"/>
                <a:gd name="connsiteY2" fmla="*/ 2223917 h 2223917"/>
                <a:gd name="connsiteX3" fmla="*/ 740228 w 3599543"/>
                <a:gd name="connsiteY3" fmla="*/ 2223917 h 2223917"/>
                <a:gd name="connsiteX4" fmla="*/ 0 w 3599543"/>
                <a:gd name="connsiteY4" fmla="*/ 0 h 2223917"/>
                <a:gd name="connsiteX0" fmla="*/ 0 w 3363266"/>
                <a:gd name="connsiteY0" fmla="*/ 0 h 2459891"/>
                <a:gd name="connsiteX1" fmla="*/ 3363266 w 3363266"/>
                <a:gd name="connsiteY1" fmla="*/ 584317 h 2459891"/>
                <a:gd name="connsiteX2" fmla="*/ 2666580 w 3363266"/>
                <a:gd name="connsiteY2" fmla="*/ 2459891 h 2459891"/>
                <a:gd name="connsiteX3" fmla="*/ 503951 w 3363266"/>
                <a:gd name="connsiteY3" fmla="*/ 2459891 h 2459891"/>
                <a:gd name="connsiteX4" fmla="*/ 0 w 3363266"/>
                <a:gd name="connsiteY4" fmla="*/ 0 h 245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3266" h="2459891">
                  <a:moveTo>
                    <a:pt x="0" y="0"/>
                  </a:moveTo>
                  <a:lnTo>
                    <a:pt x="3363266" y="584317"/>
                  </a:lnTo>
                  <a:lnTo>
                    <a:pt x="2666580" y="2459891"/>
                  </a:lnTo>
                  <a:lnTo>
                    <a:pt x="503951" y="2459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007723" y="2257601"/>
              <a:ext cx="272061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 谢！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9363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545943" y="296210"/>
            <a:ext cx="4754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建立个人专属智囊团</a:t>
            </a:r>
          </a:p>
        </p:txBody>
      </p:sp>
      <p:grpSp>
        <p:nvGrpSpPr>
          <p:cNvPr id="12" name="组合 19"/>
          <p:cNvGrpSpPr/>
          <p:nvPr/>
        </p:nvGrpSpPr>
        <p:grpSpPr>
          <a:xfrm>
            <a:off x="844932" y="942550"/>
            <a:ext cx="5815927" cy="1490257"/>
            <a:chOff x="542927" y="1605280"/>
            <a:chExt cx="6492812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417741" y="989902"/>
            <a:ext cx="536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874435" y="1308683"/>
            <a:ext cx="3501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形成一个学术共识</a:t>
            </a:r>
            <a:endParaRPr lang="en-US" altLang="zh-CN" sz="3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19"/>
          <p:cNvGrpSpPr/>
          <p:nvPr/>
        </p:nvGrpSpPr>
        <p:grpSpPr>
          <a:xfrm>
            <a:off x="930220" y="4718993"/>
            <a:ext cx="5764196" cy="1490257"/>
            <a:chOff x="542927" y="1605280"/>
            <a:chExt cx="6435060" cy="2223770"/>
          </a:xfrm>
        </p:grpSpPr>
        <p:sp>
          <p:nvSpPr>
            <p:cNvPr id="27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11"/>
            <p:cNvSpPr/>
            <p:nvPr/>
          </p:nvSpPr>
          <p:spPr>
            <a:xfrm>
              <a:off x="542927" y="1857375"/>
              <a:ext cx="6435060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15"/>
          <p:cNvSpPr txBox="1"/>
          <p:nvPr/>
        </p:nvSpPr>
        <p:spPr>
          <a:xfrm>
            <a:off x="1452696" y="4749568"/>
            <a:ext cx="569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活动后</a:t>
            </a:r>
          </a:p>
        </p:txBody>
      </p:sp>
      <p:sp>
        <p:nvSpPr>
          <p:cNvPr id="31" name="文本框 17"/>
          <p:cNvSpPr txBox="1"/>
          <p:nvPr/>
        </p:nvSpPr>
        <p:spPr>
          <a:xfrm>
            <a:off x="2901001" y="5143850"/>
            <a:ext cx="363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探索五项长效机制</a:t>
            </a:r>
            <a:endParaRPr lang="en-US" altLang="zh-CN" sz="3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19"/>
          <p:cNvGrpSpPr/>
          <p:nvPr/>
        </p:nvGrpSpPr>
        <p:grpSpPr>
          <a:xfrm>
            <a:off x="881284" y="2774147"/>
            <a:ext cx="9185506" cy="1490257"/>
            <a:chOff x="542927" y="1605280"/>
            <a:chExt cx="9711368" cy="2223770"/>
          </a:xfrm>
        </p:grpSpPr>
        <p:sp>
          <p:nvSpPr>
            <p:cNvPr id="33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11"/>
            <p:cNvSpPr/>
            <p:nvPr/>
          </p:nvSpPr>
          <p:spPr>
            <a:xfrm>
              <a:off x="542927" y="1857375"/>
              <a:ext cx="9711368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15"/>
          <p:cNvSpPr txBox="1"/>
          <p:nvPr/>
        </p:nvSpPr>
        <p:spPr>
          <a:xfrm>
            <a:off x="1445704" y="2821499"/>
            <a:ext cx="525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活动中</a:t>
            </a:r>
          </a:p>
        </p:txBody>
      </p:sp>
      <p:sp>
        <p:nvSpPr>
          <p:cNvPr id="37" name="文本框 17"/>
          <p:cNvSpPr txBox="1"/>
          <p:nvPr/>
        </p:nvSpPr>
        <p:spPr>
          <a:xfrm>
            <a:off x="2894008" y="3131891"/>
            <a:ext cx="6954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突出两个重点环节  建设三大工作支点</a:t>
            </a:r>
            <a:endParaRPr lang="en-US" altLang="zh-CN" sz="3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456242" y="140407"/>
            <a:ext cx="32111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41C4E9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DFPLiSong-Bd" panose="02020700000000000000" pitchFamily="18" charset="-120"/>
                <a:ea typeface="DFPLiSong-Bd" panose="02020700000000000000" pitchFamily="18" charset="-120"/>
              </a:rPr>
              <a:t>CONTENTS</a:t>
            </a:r>
            <a:endParaRPr lang="zh-CN" altLang="en-US" sz="4800" b="1" dirty="0" smtClean="0">
              <a:solidFill>
                <a:srgbClr val="41C4E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DFPLiSong-Bd" panose="02020700000000000000" pitchFamily="18" charset="-120"/>
              <a:ea typeface="DFPLiSong-Bd" panose="02020700000000000000" pitchFamily="18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42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51802" y="232328"/>
            <a:ext cx="5301710" cy="1067230"/>
            <a:chOff x="848238" y="1604211"/>
            <a:chExt cx="5772026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5362964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124784" y="296210"/>
            <a:ext cx="4175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形成一个学术共识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36895" y="3089726"/>
            <a:ext cx="11182525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46"/>
          <p:cNvSpPr txBox="1"/>
          <p:nvPr/>
        </p:nvSpPr>
        <p:spPr>
          <a:xfrm>
            <a:off x="973123" y="3477791"/>
            <a:ext cx="104023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教研员不仅要研究教学，更要研究并推动</a:t>
            </a:r>
            <a:r>
              <a:rPr lang="zh-CN" altLang="en-US"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信息化背景下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的教学 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425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>
          <a:xfrm flipH="1">
            <a:off x="6699134" y="232328"/>
            <a:ext cx="5188067" cy="1073132"/>
            <a:chOff x="848238" y="1604211"/>
            <a:chExt cx="5624162" cy="1067230"/>
          </a:xfrm>
        </p:grpSpPr>
        <p:sp>
          <p:nvSpPr>
            <p:cNvPr id="19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20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21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22" name="矩形 4"/>
            <p:cNvSpPr/>
            <p:nvPr/>
          </p:nvSpPr>
          <p:spPr>
            <a:xfrm>
              <a:off x="1257300" y="1604211"/>
              <a:ext cx="52151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6"/>
          <p:cNvSpPr txBox="1"/>
          <p:nvPr/>
        </p:nvSpPr>
        <p:spPr>
          <a:xfrm>
            <a:off x="7055141" y="296210"/>
            <a:ext cx="4160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教学若干个“变脸”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9"/>
          <p:cNvGrpSpPr/>
          <p:nvPr/>
        </p:nvGrpSpPr>
        <p:grpSpPr>
          <a:xfrm>
            <a:off x="366760" y="1580113"/>
            <a:ext cx="4842804" cy="1095975"/>
            <a:chOff x="542927" y="1605280"/>
            <a:chExt cx="6492812" cy="2223770"/>
          </a:xfrm>
        </p:grpSpPr>
        <p:sp>
          <p:nvSpPr>
            <p:cNvPr id="24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2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3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sp>
        <p:nvSpPr>
          <p:cNvPr id="34" name="文本框 15"/>
          <p:cNvSpPr txBox="1"/>
          <p:nvPr/>
        </p:nvSpPr>
        <p:spPr>
          <a:xfrm>
            <a:off x="822123" y="1627465"/>
            <a:ext cx="4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空间</a:t>
            </a:r>
          </a:p>
        </p:txBody>
      </p:sp>
      <p:sp>
        <p:nvSpPr>
          <p:cNvPr id="35" name="文本框 17"/>
          <p:cNvSpPr txBox="1"/>
          <p:nvPr/>
        </p:nvSpPr>
        <p:spPr>
          <a:xfrm>
            <a:off x="1862356" y="1954635"/>
            <a:ext cx="278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白板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黑板的现代教室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19"/>
          <p:cNvGrpSpPr/>
          <p:nvPr/>
        </p:nvGrpSpPr>
        <p:grpSpPr>
          <a:xfrm>
            <a:off x="460437" y="3452256"/>
            <a:ext cx="4816238" cy="1095975"/>
            <a:chOff x="542927" y="1605280"/>
            <a:chExt cx="6492812" cy="2223770"/>
          </a:xfrm>
        </p:grpSpPr>
        <p:sp>
          <p:nvSpPr>
            <p:cNvPr id="38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9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0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sp>
        <p:nvSpPr>
          <p:cNvPr id="41" name="文本框 15"/>
          <p:cNvSpPr txBox="1"/>
          <p:nvPr/>
        </p:nvSpPr>
        <p:spPr>
          <a:xfrm>
            <a:off x="6813260" y="5378742"/>
            <a:ext cx="472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</a:t>
            </a:r>
          </a:p>
        </p:txBody>
      </p:sp>
      <p:sp>
        <p:nvSpPr>
          <p:cNvPr id="42" name="文本框 17"/>
          <p:cNvSpPr txBox="1"/>
          <p:nvPr/>
        </p:nvSpPr>
        <p:spPr>
          <a:xfrm>
            <a:off x="7875672" y="5630411"/>
            <a:ext cx="308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形成一个学术共识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19"/>
          <p:cNvGrpSpPr/>
          <p:nvPr/>
        </p:nvGrpSpPr>
        <p:grpSpPr>
          <a:xfrm>
            <a:off x="428279" y="5290843"/>
            <a:ext cx="4873564" cy="1095975"/>
            <a:chOff x="542927" y="1605280"/>
            <a:chExt cx="6492812" cy="2223770"/>
          </a:xfrm>
        </p:grpSpPr>
        <p:sp>
          <p:nvSpPr>
            <p:cNvPr id="44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5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6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sp>
        <p:nvSpPr>
          <p:cNvPr id="47" name="文本框 15"/>
          <p:cNvSpPr txBox="1"/>
          <p:nvPr/>
        </p:nvSpPr>
        <p:spPr>
          <a:xfrm>
            <a:off x="6705602" y="3593285"/>
            <a:ext cx="472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</a:t>
            </a:r>
          </a:p>
        </p:txBody>
      </p:sp>
      <p:sp>
        <p:nvSpPr>
          <p:cNvPr id="48" name="文本框 17"/>
          <p:cNvSpPr txBox="1"/>
          <p:nvPr/>
        </p:nvSpPr>
        <p:spPr>
          <a:xfrm>
            <a:off x="7944182" y="3794621"/>
            <a:ext cx="308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形成一个学术共识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19"/>
          <p:cNvGrpSpPr/>
          <p:nvPr/>
        </p:nvGrpSpPr>
        <p:grpSpPr>
          <a:xfrm>
            <a:off x="6206495" y="5275464"/>
            <a:ext cx="5119641" cy="1095975"/>
            <a:chOff x="542927" y="1605280"/>
            <a:chExt cx="6492812" cy="2223770"/>
          </a:xfrm>
        </p:grpSpPr>
        <p:sp>
          <p:nvSpPr>
            <p:cNvPr id="5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51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52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sp>
        <p:nvSpPr>
          <p:cNvPr id="53" name="文本框 15"/>
          <p:cNvSpPr txBox="1"/>
          <p:nvPr/>
        </p:nvSpPr>
        <p:spPr>
          <a:xfrm>
            <a:off x="6732168" y="3569517"/>
            <a:ext cx="472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</a:t>
            </a:r>
          </a:p>
        </p:txBody>
      </p:sp>
      <p:sp>
        <p:nvSpPr>
          <p:cNvPr id="54" name="文本框 17"/>
          <p:cNvSpPr txBox="1"/>
          <p:nvPr/>
        </p:nvSpPr>
        <p:spPr>
          <a:xfrm>
            <a:off x="1845578" y="5624819"/>
            <a:ext cx="343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与信息技术有效融合的学科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19"/>
          <p:cNvGrpSpPr/>
          <p:nvPr/>
        </p:nvGrpSpPr>
        <p:grpSpPr>
          <a:xfrm>
            <a:off x="6169144" y="3464840"/>
            <a:ext cx="5119641" cy="1095975"/>
            <a:chOff x="542927" y="1605280"/>
            <a:chExt cx="6492812" cy="2223770"/>
          </a:xfrm>
        </p:grpSpPr>
        <p:sp>
          <p:nvSpPr>
            <p:cNvPr id="56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57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58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sp>
        <p:nvSpPr>
          <p:cNvPr id="59" name="文本框 15"/>
          <p:cNvSpPr txBox="1"/>
          <p:nvPr/>
        </p:nvSpPr>
        <p:spPr>
          <a:xfrm>
            <a:off x="869661" y="3520581"/>
            <a:ext cx="4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</a:p>
        </p:txBody>
      </p:sp>
      <p:sp>
        <p:nvSpPr>
          <p:cNvPr id="60" name="文本框 17"/>
          <p:cNvSpPr txBox="1"/>
          <p:nvPr/>
        </p:nvSpPr>
        <p:spPr>
          <a:xfrm>
            <a:off x="1862356" y="3763861"/>
            <a:ext cx="347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技术支持下的互动生成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" name="组合 19"/>
          <p:cNvGrpSpPr/>
          <p:nvPr/>
        </p:nvGrpSpPr>
        <p:grpSpPr>
          <a:xfrm>
            <a:off x="6170543" y="1629049"/>
            <a:ext cx="5119641" cy="1095975"/>
            <a:chOff x="542927" y="1605280"/>
            <a:chExt cx="6492812" cy="2223770"/>
          </a:xfrm>
        </p:grpSpPr>
        <p:sp>
          <p:nvSpPr>
            <p:cNvPr id="62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63" name="矩形 11"/>
            <p:cNvSpPr/>
            <p:nvPr/>
          </p:nvSpPr>
          <p:spPr>
            <a:xfrm>
              <a:off x="542927" y="1857375"/>
              <a:ext cx="6492812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64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sp>
        <p:nvSpPr>
          <p:cNvPr id="65" name="文本框 15"/>
          <p:cNvSpPr txBox="1"/>
          <p:nvPr/>
        </p:nvSpPr>
        <p:spPr>
          <a:xfrm>
            <a:off x="6701408" y="1592511"/>
            <a:ext cx="472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学习者</a:t>
            </a:r>
          </a:p>
        </p:txBody>
      </p:sp>
      <p:sp>
        <p:nvSpPr>
          <p:cNvPr id="66" name="文本框 17"/>
          <p:cNvSpPr txBox="1"/>
          <p:nvPr/>
        </p:nvSpPr>
        <p:spPr>
          <a:xfrm>
            <a:off x="7541703" y="1995182"/>
            <a:ext cx="37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网络环境下的自主学习和互助合作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15"/>
          <p:cNvSpPr txBox="1"/>
          <p:nvPr/>
        </p:nvSpPr>
        <p:spPr>
          <a:xfrm>
            <a:off x="886439" y="5382937"/>
            <a:ext cx="4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</a:t>
            </a:r>
          </a:p>
        </p:txBody>
      </p:sp>
      <p:sp>
        <p:nvSpPr>
          <p:cNvPr id="68" name="文本框 15"/>
          <p:cNvSpPr txBox="1"/>
          <p:nvPr/>
        </p:nvSpPr>
        <p:spPr>
          <a:xfrm>
            <a:off x="6666454" y="3512192"/>
            <a:ext cx="4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</a:t>
            </a:r>
          </a:p>
        </p:txBody>
      </p:sp>
      <p:sp>
        <p:nvSpPr>
          <p:cNvPr id="69" name="文本框 15"/>
          <p:cNvSpPr txBox="1"/>
          <p:nvPr/>
        </p:nvSpPr>
        <p:spPr>
          <a:xfrm>
            <a:off x="6768520" y="5342390"/>
            <a:ext cx="4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课改</a:t>
            </a:r>
          </a:p>
        </p:txBody>
      </p:sp>
      <p:sp>
        <p:nvSpPr>
          <p:cNvPr id="71" name="文本框 17"/>
          <p:cNvSpPr txBox="1"/>
          <p:nvPr/>
        </p:nvSpPr>
        <p:spPr>
          <a:xfrm>
            <a:off x="7675927" y="5630411"/>
            <a:ext cx="3365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现代技术引发的课堂形态变革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17"/>
          <p:cNvSpPr txBox="1"/>
          <p:nvPr/>
        </p:nvSpPr>
        <p:spPr>
          <a:xfrm>
            <a:off x="7583648" y="3819788"/>
            <a:ext cx="3534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基于数据的准确分析的反馈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突出两个重点环节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2797343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晒课</a:t>
            </a:r>
          </a:p>
        </p:txBody>
      </p:sp>
      <p:sp>
        <p:nvSpPr>
          <p:cNvPr id="26" name="矩形 25"/>
          <p:cNvSpPr/>
          <p:nvPr/>
        </p:nvSpPr>
        <p:spPr>
          <a:xfrm>
            <a:off x="2388359" y="4591356"/>
            <a:ext cx="8424194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176837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立足普及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872847" y="4341407"/>
            <a:ext cx="1993907" cy="1993907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593075" y="5029755"/>
            <a:ext cx="729180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产生各级优课</a:t>
            </a:r>
            <a:r>
              <a:rPr lang="en-US" altLang="zh-CN"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4213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节，其中</a:t>
            </a:r>
            <a:r>
              <a:rPr lang="en-US" altLang="zh-CN"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87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节获得部优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图表 22"/>
          <p:cNvGraphicFramePr>
            <a:graphicFrameLocks/>
          </p:cNvGraphicFramePr>
          <p:nvPr/>
        </p:nvGraphicFramePr>
        <p:xfrm>
          <a:off x="4720423" y="1389864"/>
          <a:ext cx="5553075" cy="310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6" grpId="0" animBg="1"/>
      <p:bldP spid="35" grpId="0"/>
      <p:bldP spid="47" grpId="0"/>
      <p:bldGraphic spid="2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建设三个工作支点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2788" y="1921079"/>
            <a:ext cx="10167053" cy="364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建设三个工作支点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4" y="1867586"/>
            <a:ext cx="4571053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377509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研制地方性优课标准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19868" y="4421876"/>
            <a:ext cx="76154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Arial" pitchFamily="34" charset="0"/>
                <a:hlinkClick r:id="rId2" action="ppaction://hlinkfile"/>
              </a:rPr>
              <a:t>宁夏回族自治区“一师一优课</a:t>
            </a:r>
            <a:r>
              <a:rPr kumimoji="0" lang="zh-CN" alt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Arial" pitchFamily="34" charset="0"/>
                <a:hlinkClick r:id="rId2" action="ppaction://hlinkfile"/>
              </a:rPr>
              <a:t>  一课一名师”评选标准</a:t>
            </a:r>
            <a:endParaRPr kumimoji="0" lang="zh-CN" alt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建设三个工作支点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1" y="1867586"/>
            <a:ext cx="4562667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368281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研制地方性优课标准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27797" y="4640241"/>
            <a:ext cx="21154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Arial" pitchFamily="34" charset="0"/>
              </a:rPr>
              <a:t>学科评选标准</a:t>
            </a:r>
            <a:endParaRPr kumimoji="0" lang="zh-CN" alt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6082" name="Picture 2" descr="C:\Users\think\Desktop\扁担沟照片\扁担沟照片\标准解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3624" y="3814551"/>
            <a:ext cx="3839567" cy="2879675"/>
          </a:xfrm>
          <a:prstGeom prst="rect">
            <a:avLst/>
          </a:prstGeom>
          <a:noFill/>
        </p:spPr>
      </p:pic>
      <p:pic>
        <p:nvPicPr>
          <p:cNvPr id="46083" name="Picture 3" descr="G:\优课\优课名师\优课照片\DSC01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2414" y="3835021"/>
            <a:ext cx="3812273" cy="2859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64573" y="232328"/>
            <a:ext cx="5288939" cy="1067230"/>
            <a:chOff x="848238" y="1604211"/>
            <a:chExt cx="5288939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879877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01301" y="296210"/>
            <a:ext cx="43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建设三个工作支点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4" y="1867586"/>
            <a:ext cx="3889166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244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284654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成立活动专家组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96084" y="2279179"/>
            <a:ext cx="21154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Arial" pitchFamily="34" charset="0"/>
                <a:hlinkClick r:id="rId2" action="ppaction://hlinkfile"/>
              </a:rPr>
              <a:t>专家组名单</a:t>
            </a:r>
            <a:endParaRPr kumimoji="0" lang="zh-CN" alt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47106" name="Picture 2" descr="C:\Users\think\Desktop\优课汇报材料\IMG_6158.JPG"/>
          <p:cNvPicPr>
            <a:picLocks noChangeAspect="1" noChangeArrowheads="1"/>
          </p:cNvPicPr>
          <p:nvPr/>
        </p:nvPicPr>
        <p:blipFill>
          <a:blip r:embed="rId3" cstate="print"/>
          <a:srcRect r="915" b="7659"/>
          <a:stretch>
            <a:fillRect/>
          </a:stretch>
        </p:blipFill>
        <p:spPr bwMode="auto">
          <a:xfrm>
            <a:off x="5404514" y="3780431"/>
            <a:ext cx="3098042" cy="2879677"/>
          </a:xfrm>
          <a:prstGeom prst="rect">
            <a:avLst/>
          </a:prstGeom>
          <a:noFill/>
        </p:spPr>
      </p:pic>
      <p:pic>
        <p:nvPicPr>
          <p:cNvPr id="47107" name="Picture 3" descr="C:\Users\think\Desktop\优课汇报材料\IMG_61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1715" y="3766641"/>
            <a:ext cx="3705378" cy="2900259"/>
          </a:xfrm>
          <a:prstGeom prst="rect">
            <a:avLst/>
          </a:prstGeom>
          <a:noFill/>
        </p:spPr>
      </p:pic>
      <p:pic>
        <p:nvPicPr>
          <p:cNvPr id="47108" name="Picture 4" descr="C:\Users\think\Desktop\优课汇报材料\IMG_6157.JPG"/>
          <p:cNvPicPr>
            <a:picLocks noChangeAspect="1" noChangeArrowheads="1"/>
          </p:cNvPicPr>
          <p:nvPr/>
        </p:nvPicPr>
        <p:blipFill>
          <a:blip r:embed="rId5" cstate="print"/>
          <a:srcRect t="4948" r="1431" b="5567"/>
          <a:stretch>
            <a:fillRect/>
          </a:stretch>
        </p:blipFill>
        <p:spPr bwMode="auto">
          <a:xfrm>
            <a:off x="8666328" y="3758268"/>
            <a:ext cx="3111815" cy="2915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278BA5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20000"/>
          </a:lnSpc>
          <a:defRPr sz="2800" dirty="0">
            <a:solidFill>
              <a:srgbClr val="278BA5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636</Words>
  <Application>Microsoft Office PowerPoint</Application>
  <PresentationFormat>自定义</PresentationFormat>
  <Paragraphs>97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万小万</dc:creator>
  <cp:lastModifiedBy>User</cp:lastModifiedBy>
  <cp:revision>486</cp:revision>
  <dcterms:created xsi:type="dcterms:W3CDTF">2014-03-01T01:29:41Z</dcterms:created>
  <dcterms:modified xsi:type="dcterms:W3CDTF">2016-04-08T07:22:12Z</dcterms:modified>
</cp:coreProperties>
</file>